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0"/>
  </p:notesMasterIdLst>
  <p:sldIdLst>
    <p:sldId id="256" r:id="rId2"/>
    <p:sldId id="341" r:id="rId3"/>
    <p:sldId id="348" r:id="rId4"/>
    <p:sldId id="408" r:id="rId5"/>
    <p:sldId id="409" r:id="rId6"/>
    <p:sldId id="410" r:id="rId7"/>
    <p:sldId id="411" r:id="rId8"/>
    <p:sldId id="412" r:id="rId9"/>
    <p:sldId id="349" r:id="rId10"/>
    <p:sldId id="414" r:id="rId11"/>
    <p:sldId id="363" r:id="rId12"/>
    <p:sldId id="364" r:id="rId13"/>
    <p:sldId id="365" r:id="rId14"/>
    <p:sldId id="366" r:id="rId15"/>
    <p:sldId id="350" r:id="rId16"/>
    <p:sldId id="400" r:id="rId17"/>
    <p:sldId id="368" r:id="rId18"/>
    <p:sldId id="413" r:id="rId19"/>
    <p:sldId id="371" r:id="rId20"/>
    <p:sldId id="369" r:id="rId21"/>
    <p:sldId id="415" r:id="rId22"/>
    <p:sldId id="416" r:id="rId23"/>
    <p:sldId id="417" r:id="rId24"/>
    <p:sldId id="373" r:id="rId25"/>
    <p:sldId id="377" r:id="rId26"/>
    <p:sldId id="389" r:id="rId27"/>
    <p:sldId id="375" r:id="rId28"/>
    <p:sldId id="386" r:id="rId29"/>
    <p:sldId id="378" r:id="rId30"/>
    <p:sldId id="379" r:id="rId31"/>
    <p:sldId id="380" r:id="rId32"/>
    <p:sldId id="351" r:id="rId33"/>
    <p:sldId id="404" r:id="rId34"/>
    <p:sldId id="384" r:id="rId35"/>
    <p:sldId id="352" r:id="rId36"/>
    <p:sldId id="399" r:id="rId37"/>
    <p:sldId id="383" r:id="rId38"/>
    <p:sldId id="356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2FF"/>
    <a:srgbClr val="1574FF"/>
    <a:srgbClr val="C77349"/>
    <a:srgbClr val="99FF99"/>
    <a:srgbClr val="000000"/>
    <a:srgbClr val="5399FF"/>
    <a:srgbClr val="CD815B"/>
    <a:srgbClr val="65A3FF"/>
    <a:srgbClr val="66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8" autoAdjust="0"/>
    <p:restoredTop sz="88108" autoAdjust="0"/>
  </p:normalViewPr>
  <p:slideViewPr>
    <p:cSldViewPr>
      <p:cViewPr varScale="1">
        <p:scale>
          <a:sx n="109" d="100"/>
          <a:sy n="109" d="100"/>
        </p:scale>
        <p:origin x="-918" y="-84"/>
      </p:cViewPr>
      <p:guideLst>
        <p:guide orient="horz" pos="91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notesViewPr>
    <p:cSldViewPr showGuides="1">
      <p:cViewPr varScale="1">
        <p:scale>
          <a:sx n="49" d="100"/>
          <a:sy n="49" d="100"/>
        </p:scale>
        <p:origin x="-259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donoughue\Documents\Copy%20of%20Copy%20of%20PAA%202015-16%20program%20coding%20July%208%202014%20after%20AVP%20review%20+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4"/>
            <c:bubble3D val="0"/>
            <c:explosion val="3"/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'[Chart in Microsoft PowerPoint]Sheet1'!$A$1:$A$5</c:f>
              <c:strCache>
                <c:ptCount val="5"/>
                <c:pt idx="0">
                  <c:v>Operating Support</c:v>
                </c:pt>
                <c:pt idx="1">
                  <c:v>Training &amp; Career Support</c:v>
                </c:pt>
                <c:pt idx="2">
                  <c:v>Horizontal Health Research Initiatives</c:v>
                </c:pt>
                <c:pt idx="3">
                  <c:v>Institute-Driven Initiatives</c:v>
                </c:pt>
                <c:pt idx="4">
                  <c:v>Operating Budget &amp; EBP</c:v>
                </c:pt>
              </c:strCache>
            </c:strRef>
          </c:cat>
          <c:val>
            <c:numRef>
              <c:f>'[Chart in Microsoft PowerPoint]Sheet1'!$B$1:$B$5</c:f>
              <c:numCache>
                <c:formatCode>_("$"* #,##0.0_);_("$"* \(#,##0.0\);_("$"* "-"??_);_(@_)</c:formatCode>
                <c:ptCount val="5"/>
                <c:pt idx="0">
                  <c:v>504.57</c:v>
                </c:pt>
                <c:pt idx="1">
                  <c:v>175.04</c:v>
                </c:pt>
                <c:pt idx="2">
                  <c:v>78.97</c:v>
                </c:pt>
                <c:pt idx="3">
                  <c:v>201.61</c:v>
                </c:pt>
                <c:pt idx="4">
                  <c:v>57.89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Investigator-Initiated </a:t>
            </a:r>
            <a:r>
              <a:rPr lang="en-US" dirty="0"/>
              <a:t>Operating Support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128726509186352"/>
          <c:y val="0.17026829479673014"/>
          <c:w val="0.72745685378733238"/>
          <c:h val="0.55778421264581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Graph!$A$19</c:f>
              <c:strCache>
                <c:ptCount val="1"/>
                <c:pt idx="0">
                  <c:v>Investigator Initiated Operating Support </c:v>
                </c:pt>
              </c:strCache>
            </c:strRef>
          </c:tx>
          <c:invertIfNegative val="0"/>
          <c:trendline>
            <c:spPr>
              <a:ln w="19050">
                <a:solidFill>
                  <a:srgbClr val="00B050">
                    <a:alpha val="59000"/>
                  </a:srgbClr>
                </a:solidFill>
              </a:ln>
            </c:spPr>
            <c:trendlineType val="log"/>
            <c:dispRSqr val="0"/>
            <c:dispEq val="0"/>
          </c:trendline>
          <c:cat>
            <c:strRef>
              <c:f>Graph!$B$18:$L$18</c:f>
              <c:strCache>
                <c:ptCount val="11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 (Budget)</c:v>
                </c:pt>
              </c:strCache>
            </c:strRef>
          </c:cat>
          <c:val>
            <c:numRef>
              <c:f>Graph!$B$19:$L$19</c:f>
              <c:numCache>
                <c:formatCode>_(* #,##0_);_(* \(#,##0\);_(* "-"_);_(@_)</c:formatCode>
                <c:ptCount val="11"/>
                <c:pt idx="0">
                  <c:v>366662200</c:v>
                </c:pt>
                <c:pt idx="1">
                  <c:v>396705435</c:v>
                </c:pt>
                <c:pt idx="2">
                  <c:v>420689587</c:v>
                </c:pt>
                <c:pt idx="3">
                  <c:v>457316528</c:v>
                </c:pt>
                <c:pt idx="4">
                  <c:v>482800523</c:v>
                </c:pt>
                <c:pt idx="5">
                  <c:v>474000044</c:v>
                </c:pt>
                <c:pt idx="6">
                  <c:v>490029743</c:v>
                </c:pt>
                <c:pt idx="7">
                  <c:v>484510755</c:v>
                </c:pt>
                <c:pt idx="8">
                  <c:v>491464692</c:v>
                </c:pt>
                <c:pt idx="9">
                  <c:v>491460309</c:v>
                </c:pt>
                <c:pt idx="10">
                  <c:v>501765006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22016"/>
        <c:axId val="108044288"/>
      </c:barChart>
      <c:catAx>
        <c:axId val="108022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8044288"/>
        <c:crosses val="autoZero"/>
        <c:auto val="1"/>
        <c:lblAlgn val="ctr"/>
        <c:lblOffset val="100"/>
        <c:noMultiLvlLbl val="0"/>
      </c:catAx>
      <c:valAx>
        <c:axId val="108044288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080220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3676552741140788E-2"/>
                <c:y val="0.32920876338547728"/>
              </c:manualLayout>
            </c:layout>
          </c:dispUnitsLbl>
        </c:dispUnits>
      </c:valAx>
    </c:plotArea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1"/>
            <a:ext cx="5608320" cy="418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E1198F1-F254-4EF9-B056-C2268205D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30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198F1-F254-4EF9-B056-C2268205D3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20080219frontp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987675" y="2924175"/>
            <a:ext cx="5703888" cy="1296988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87675" y="4292600"/>
            <a:ext cx="5688013" cy="504825"/>
          </a:xfrm>
        </p:spPr>
        <p:txBody>
          <a:bodyPr/>
          <a:lstStyle>
            <a:lvl1pPr marL="0" indent="0"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001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4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1513" y="244475"/>
            <a:ext cx="182403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244475"/>
            <a:ext cx="53213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244475"/>
            <a:ext cx="7294562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7813" y="1628775"/>
            <a:ext cx="3571875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72088" y="1628775"/>
            <a:ext cx="3573462" cy="44672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7514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2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86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813" y="1628775"/>
            <a:ext cx="35718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2088" y="1628775"/>
            <a:ext cx="3573462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4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18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87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19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20080219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547813" y="244475"/>
            <a:ext cx="7294562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547813" y="1628775"/>
            <a:ext cx="7297737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hr-irsc.gc.ca/e/47940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hr-irsc.gc.ca/e/48193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hr-irsc.gc.ca/e/48824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1371600"/>
            <a:ext cx="5246688" cy="2362200"/>
          </a:xfrm>
        </p:spPr>
        <p:txBody>
          <a:bodyPr/>
          <a:lstStyle/>
          <a:p>
            <a:pPr eaLnBrk="1" hangingPunct="1"/>
            <a:r>
              <a:rPr lang="en-US" sz="4000" i="0" dirty="0" smtClean="0"/>
              <a:t>CIHR </a:t>
            </a:r>
            <a:r>
              <a:rPr lang="en-US" sz="4000" i="0" dirty="0" err="1" smtClean="0"/>
              <a:t>Townhall</a:t>
            </a:r>
            <a:r>
              <a:rPr lang="en-US" sz="4000" i="0" dirty="0" smtClean="0"/>
              <a:t/>
            </a:r>
            <a:br>
              <a:rPr lang="en-US" sz="4000" i="0" dirty="0" smtClean="0"/>
            </a:br>
            <a:r>
              <a:rPr lang="en-US" sz="4000" i="0" dirty="0"/>
              <a:t/>
            </a:r>
            <a:br>
              <a:rPr lang="en-US" sz="4000" i="0" dirty="0"/>
            </a:br>
            <a:r>
              <a:rPr lang="en-US" sz="2400" i="0" dirty="0" smtClean="0"/>
              <a:t/>
            </a:r>
            <a:br>
              <a:rPr lang="en-US" sz="2400" i="0" dirty="0" smtClean="0"/>
            </a:br>
            <a:r>
              <a:rPr lang="en-US" sz="2000" i="0" dirty="0" smtClean="0"/>
              <a:t>January 2015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4991100"/>
            <a:ext cx="684183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CA" sz="2000" dirty="0" smtClean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CA" sz="2000" dirty="0" smtClean="0">
                <a:latin typeface="+mj-lt"/>
                <a:cs typeface="Arial" pitchFamily="34" charset="0"/>
              </a:rPr>
              <a:t>Dr. Jane E. </a:t>
            </a:r>
            <a:r>
              <a:rPr lang="en-CA" sz="2000" dirty="0" err="1" smtClean="0">
                <a:latin typeface="+mj-lt"/>
                <a:cs typeface="Arial" pitchFamily="34" charset="0"/>
              </a:rPr>
              <a:t>Aubin</a:t>
            </a:r>
            <a:endParaRPr lang="en-CA" sz="2000" dirty="0" smtClean="0">
              <a:latin typeface="+mj-lt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CA" sz="2000" dirty="0" smtClean="0">
                <a:latin typeface="+mj-lt"/>
                <a:cs typeface="Arial" pitchFamily="34" charset="0"/>
              </a:rPr>
              <a:t>Canadian Institutes of </a:t>
            </a:r>
            <a:r>
              <a:rPr lang="en-US" sz="2000" dirty="0" smtClean="0">
                <a:latin typeface="+mj-lt"/>
                <a:cs typeface="Arial" pitchFamily="34" charset="0"/>
              </a:rPr>
              <a:t>Health</a:t>
            </a:r>
            <a:r>
              <a:rPr lang="fr-CA" sz="2000" dirty="0" smtClean="0">
                <a:latin typeface="+mj-lt"/>
                <a:cs typeface="Arial" pitchFamily="34" charset="0"/>
              </a:rPr>
              <a:t> Research</a:t>
            </a:r>
            <a:endParaRPr lang="en-CA" sz="20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984248" y="152400"/>
            <a:ext cx="6702552" cy="713232"/>
          </a:xfrm>
        </p:spPr>
        <p:txBody>
          <a:bodyPr anchor="b">
            <a:normAutofit/>
          </a:bodyPr>
          <a:lstStyle/>
          <a:p>
            <a:pPr algn="r"/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CIHR’s budget cut by 50%?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10</a:t>
            </a:fld>
            <a:endParaRPr lang="en-CA" sz="1050" dirty="0">
              <a:solidFill>
                <a:srgbClr val="000000"/>
              </a:solidFill>
            </a:endParaRPr>
          </a:p>
        </p:txBody>
      </p:sp>
      <p:grpSp>
        <p:nvGrpSpPr>
          <p:cNvPr id="12" name="Groupe 1"/>
          <p:cNvGrpSpPr/>
          <p:nvPr/>
        </p:nvGrpSpPr>
        <p:grpSpPr>
          <a:xfrm>
            <a:off x="1752600" y="2831298"/>
            <a:ext cx="1566189" cy="3188502"/>
            <a:chOff x="228600" y="1246169"/>
            <a:chExt cx="2847975" cy="5154631"/>
          </a:xfrm>
        </p:grpSpPr>
        <p:pic>
          <p:nvPicPr>
            <p:cNvPr id="13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19" y="1371600"/>
              <a:ext cx="1666875" cy="995558"/>
            </a:xfrm>
            <a:prstGeom prst="rect">
              <a:avLst/>
            </a:prstGeom>
          </p:spPr>
        </p:pic>
        <p:pic>
          <p:nvPicPr>
            <p:cNvPr id="14" name="Imag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56" y="3368583"/>
              <a:ext cx="1752600" cy="655173"/>
            </a:xfrm>
            <a:prstGeom prst="rect">
              <a:avLst/>
            </a:prstGeom>
          </p:spPr>
        </p:pic>
        <p:sp>
          <p:nvSpPr>
            <p:cNvPr id="15" name="Accolade fermante 26"/>
            <p:cNvSpPr/>
            <p:nvPr/>
          </p:nvSpPr>
          <p:spPr bwMode="auto">
            <a:xfrm>
              <a:off x="2390775" y="1246169"/>
              <a:ext cx="685800" cy="5154631"/>
            </a:xfrm>
            <a:prstGeom prst="rightBrace">
              <a:avLst/>
            </a:prstGeom>
            <a:solidFill>
              <a:srgbClr val="99CC00">
                <a:alpha val="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16" name="Imag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35"/>
            <a:stretch/>
          </p:blipFill>
          <p:spPr>
            <a:xfrm>
              <a:off x="228600" y="2499866"/>
              <a:ext cx="2043112" cy="553338"/>
            </a:xfrm>
            <a:prstGeom prst="rect">
              <a:avLst/>
            </a:prstGeom>
          </p:spPr>
        </p:pic>
        <p:pic>
          <p:nvPicPr>
            <p:cNvPr id="17" name="Imag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13" y="4359200"/>
              <a:ext cx="1766887" cy="696890"/>
            </a:xfrm>
            <a:prstGeom prst="rect">
              <a:avLst/>
            </a:prstGeom>
          </p:spPr>
        </p:pic>
        <p:pic>
          <p:nvPicPr>
            <p:cNvPr id="18" name="Image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56" y="5241127"/>
              <a:ext cx="1219200" cy="949092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41867" y="6129009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rgbClr val="000000"/>
                </a:solidFill>
              </a:rPr>
              <a:t>* Anticipated budget, including 2014-15 Supplementary Estimates C and adjustments to be provided by Treasury Board.</a:t>
            </a:r>
            <a:endParaRPr lang="en-CA" sz="11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5867" y="1274754"/>
            <a:ext cx="4876800" cy="32544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</a:rPr>
              <a:t>CIHR Budget 2014-15 - $1,018.1M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631" y="3723331"/>
            <a:ext cx="15872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000000"/>
                </a:solidFill>
              </a:rPr>
              <a:t>Recent government investments have focused on Tri-Council programs for training and horizontal initiatives.</a:t>
            </a:r>
            <a:endParaRPr lang="en-US" sz="1100" i="1" dirty="0">
              <a:solidFill>
                <a:srgbClr val="000000"/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576110"/>
              </p:ext>
            </p:extLst>
          </p:nvPr>
        </p:nvGraphicFramePr>
        <p:xfrm>
          <a:off x="2800218" y="2191552"/>
          <a:ext cx="5751047" cy="317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295389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Investigator Initiated Operating Support</a:t>
            </a:r>
          </a:p>
        </p:txBody>
      </p:sp>
    </p:spTree>
    <p:extLst>
      <p:ext uri="{BB962C8B-B14F-4D97-AF65-F5344CB8AC3E}">
        <p14:creationId xmlns:p14="http://schemas.microsoft.com/office/powerpoint/2010/main" val="27118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702552" cy="713232"/>
          </a:xfrm>
        </p:spPr>
        <p:txBody>
          <a:bodyPr anchor="b">
            <a:noAutofit/>
          </a:bodyPr>
          <a:lstStyle/>
          <a:p>
            <a:pPr algn="r"/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of CIHR’s budget is allocated to Investigator-Initiated Operating Grants?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00605" y="1407494"/>
            <a:ext cx="8513713" cy="80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 2012, CIHR’s Governing Council committed to increasing the funding envelope for the </a:t>
            </a:r>
            <a:r>
              <a:rPr lang="en-US" sz="15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Investigator-Initiated programs by $10M a year </a:t>
            </a:r>
            <a:r>
              <a:rPr lang="en-US" sz="15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cumulatively for five years, beginning in 2014.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11</a:t>
            </a:fld>
            <a:endParaRPr lang="en-CA" sz="1050" dirty="0">
              <a:solidFill>
                <a:srgbClr val="00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55036"/>
              </p:ext>
            </p:extLst>
          </p:nvPr>
        </p:nvGraphicFramePr>
        <p:xfrm>
          <a:off x="1371600" y="2362200"/>
          <a:ext cx="6451788" cy="365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76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702552" cy="713232"/>
          </a:xfrm>
        </p:spPr>
        <p:txBody>
          <a:bodyPr anchor="b">
            <a:noAutofit/>
          </a:bodyPr>
          <a:lstStyle/>
          <a:p>
            <a:pPr algn="r"/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 researchers be forced to find their own partners in order to access CIHR funding?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609600" y="1466850"/>
            <a:ext cx="7620000" cy="3714750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Researchers </a:t>
            </a: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will not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 forced to find their own partners for the Foundation Scheme, the Project Scheme, or for the awards programs.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Leverage is required for many priority-driven initiatives and this leverage will sometimes come from CIHR-Institute partners and sometimes from applicant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partners.</a:t>
            </a:r>
            <a:endParaRPr lang="en-CA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12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133600" y="228600"/>
            <a:ext cx="7010400" cy="713232"/>
          </a:xfrm>
        </p:spPr>
        <p:txBody>
          <a:bodyPr anchor="b">
            <a:noAutofit/>
          </a:bodyPr>
          <a:lstStyle/>
          <a:p>
            <a:pPr algn="r"/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is CIHR making changes to the Institutes?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Autofit/>
          </a:bodyPr>
          <a:lstStyle/>
          <a:p>
            <a:pPr marL="285750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Governing Council has now completed the Institutes Model </a:t>
            </a:r>
            <a:r>
              <a:rPr lang="en-US" sz="1500" dirty="0" smtClean="0"/>
              <a:t>Review as </a:t>
            </a:r>
            <a:r>
              <a:rPr lang="en-US" sz="1500" dirty="0"/>
              <a:t>mandated in the </a:t>
            </a:r>
            <a:r>
              <a:rPr lang="en-US" sz="1500" i="1" dirty="0"/>
              <a:t>CIHR </a:t>
            </a:r>
            <a:r>
              <a:rPr lang="en-US" sz="1500" i="1" dirty="0" smtClean="0"/>
              <a:t>Act,</a:t>
            </a:r>
            <a:r>
              <a:rPr lang="en-US" sz="1500" dirty="0" smtClean="0"/>
              <a:t> </a:t>
            </a:r>
            <a:r>
              <a:rPr lang="en-US" sz="1500" dirty="0"/>
              <a:t>and as recommended by the 2011 International Review </a:t>
            </a:r>
            <a:r>
              <a:rPr lang="en-US" sz="1500" dirty="0" smtClean="0"/>
              <a:t>Panel. </a:t>
            </a:r>
          </a:p>
          <a:p>
            <a:pPr marL="285750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This review has resulted in two key changes:</a:t>
            </a:r>
          </a:p>
          <a:p>
            <a:pPr marL="685800" lvl="1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1500" b="1" i="1" dirty="0"/>
              <a:t>Restructuring the Institute Advisory Boards </a:t>
            </a:r>
            <a:r>
              <a:rPr lang="en-US" sz="1500" dirty="0"/>
              <a:t>(IABs</a:t>
            </a:r>
            <a:r>
              <a:rPr lang="en-US" sz="1500" dirty="0" smtClean="0"/>
              <a:t>) </a:t>
            </a:r>
            <a:r>
              <a:rPr lang="en-US" sz="1500" dirty="0"/>
              <a:t>such that members will advise more than one </a:t>
            </a:r>
            <a:r>
              <a:rPr lang="en-US" sz="1500" dirty="0" smtClean="0"/>
              <a:t>Institute</a:t>
            </a:r>
          </a:p>
          <a:p>
            <a:pPr marL="685800" lvl="1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sz="1500" dirty="0"/>
              <a:t>Enhancing effective cooperation with the Institutes by having them invest half of their budget into a </a:t>
            </a:r>
            <a:r>
              <a:rPr lang="en-US" sz="1500" b="1" i="1" dirty="0" smtClean="0"/>
              <a:t>Common Research </a:t>
            </a:r>
            <a:r>
              <a:rPr lang="en-US" sz="1500" b="1" i="1" dirty="0"/>
              <a:t>F</a:t>
            </a:r>
            <a:r>
              <a:rPr lang="en-US" sz="1500" b="1" i="1" dirty="0" smtClean="0"/>
              <a:t>und</a:t>
            </a:r>
            <a:endParaRPr lang="en-US" altLang="en-US" sz="1500" dirty="0" smtClean="0">
              <a:latin typeface="Arial" charset="0"/>
            </a:endParaRPr>
          </a:p>
          <a:p>
            <a:pPr marL="28575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1500" dirty="0" smtClean="0">
              <a:latin typeface="Arial" charset="0"/>
            </a:endParaRPr>
          </a:p>
          <a:p>
            <a:pPr marL="2857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latin typeface="Arial" charset="0"/>
              </a:rPr>
              <a:t>These changes will:</a:t>
            </a:r>
            <a:br>
              <a:rPr lang="en-US" altLang="en-US" sz="1500" dirty="0" smtClean="0">
                <a:latin typeface="Arial" charset="0"/>
              </a:rPr>
            </a:br>
            <a:endParaRPr lang="en-US" altLang="en-US" sz="500" dirty="0" smtClean="0">
              <a:latin typeface="Arial" charset="0"/>
            </a:endParaRPr>
          </a:p>
          <a:p>
            <a:pPr marL="857250" lvl="3"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latin typeface="Arial" charset="0"/>
              </a:rPr>
              <a:t>Provide </a:t>
            </a:r>
            <a:r>
              <a:rPr lang="en-US" altLang="en-US" sz="1500" dirty="0">
                <a:latin typeface="Arial" charset="0"/>
              </a:rPr>
              <a:t>Institutes with a broader, higher level strategic perspective</a:t>
            </a:r>
          </a:p>
          <a:p>
            <a:pPr marL="857250" lvl="3"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latin typeface="Arial" charset="0"/>
              </a:rPr>
              <a:t>De-silo </a:t>
            </a:r>
            <a:r>
              <a:rPr lang="en-US" altLang="en-US" sz="1500" dirty="0">
                <a:latin typeface="Arial" charset="0"/>
              </a:rPr>
              <a:t>Institutes and provide for greater inter-Institute collaboration and more cross-disciplinary research</a:t>
            </a:r>
          </a:p>
          <a:p>
            <a:pPr marL="857250" lvl="3"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Arial" charset="0"/>
              </a:rPr>
              <a:t>Promote linkages with national multi-disciplinary initiatives and platforms (e.g. NCEs, CECRs, Genome Centers, SPOR Support </a:t>
            </a:r>
            <a:r>
              <a:rPr lang="en-US" altLang="en-US" sz="1500" dirty="0" smtClean="0">
                <a:latin typeface="Arial" charset="0"/>
              </a:rPr>
              <a:t>Units, etc.)</a:t>
            </a:r>
            <a:endParaRPr lang="en-US" altLang="en-US" sz="1500" dirty="0">
              <a:latin typeface="Arial" charset="0"/>
            </a:endParaRPr>
          </a:p>
          <a:p>
            <a:pPr marL="857250" lvl="3"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latin typeface="Arial" charset="0"/>
              </a:rPr>
              <a:t>Continue an evolution </a:t>
            </a:r>
            <a:r>
              <a:rPr lang="en-US" altLang="en-US" sz="1500" dirty="0">
                <a:latin typeface="Arial" charset="0"/>
              </a:rPr>
              <a:t>from a researcher-driven to an impact-driven </a:t>
            </a:r>
            <a:r>
              <a:rPr lang="en-US" altLang="en-US" sz="1500" dirty="0" smtClean="0">
                <a:latin typeface="Arial" charset="0"/>
              </a:rPr>
              <a:t>agenda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13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477000" cy="762000"/>
          </a:xfrm>
        </p:spPr>
        <p:txBody>
          <a:bodyPr anchor="b">
            <a:noAutofit/>
          </a:bodyPr>
          <a:lstStyle/>
          <a:p>
            <a:pPr algn="r"/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will the changes to the Institutes </a:t>
            </a:r>
            <a:b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implemented?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533401" y="1466850"/>
            <a:ext cx="7696200" cy="4400550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changes to the Institute Advisory Boards will take time.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Work is currently underway with the chairs of the current boards to build the new model.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Once a new model has been identified, it will be communicated broadly.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Until that time, the existing advisory boards will remain in place. 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common fund, which is essentially a reallocation of resources to better support Signature Initiatives, will be established at the beginning of CIHR’s next fiscal year (April 1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2015). 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14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143000" y="2514600"/>
            <a:ext cx="7297738" cy="1524000"/>
          </a:xfrm>
          <a:solidFill>
            <a:schemeClr val="accent2"/>
          </a:solidFill>
        </p:spPr>
        <p:txBody>
          <a:bodyPr anchor="ctr"/>
          <a:lstStyle/>
          <a:p>
            <a:pPr algn="ctr" eaLnBrk="1" hangingPunct="1">
              <a:tabLst>
                <a:tab pos="5713413" algn="l"/>
              </a:tabLst>
            </a:pPr>
            <a:r>
              <a:rPr lang="en-US" altLang="ja-JP" sz="2800" b="1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Foundation Scheme Pilot</a:t>
            </a:r>
          </a:p>
        </p:txBody>
      </p:sp>
    </p:spTree>
    <p:extLst>
      <p:ext uri="{BB962C8B-B14F-4D97-AF65-F5344CB8AC3E}">
        <p14:creationId xmlns:p14="http://schemas.microsoft.com/office/powerpoint/2010/main" val="15923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702552" cy="484632"/>
          </a:xfrm>
        </p:spPr>
        <p:txBody>
          <a:bodyPr anchor="b">
            <a:normAutofit/>
          </a:bodyPr>
          <a:lstStyle/>
          <a:p>
            <a:pPr algn="r"/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are we in the transition process?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73912" y="1219200"/>
            <a:ext cx="8229600" cy="52578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i="1" dirty="0" smtClean="0"/>
              <a:t>The transition</a:t>
            </a:r>
            <a:r>
              <a:rPr lang="en-US" sz="1500" dirty="0" smtClean="0"/>
              <a:t> to the new Open Suite of Programs and peer review processes will occur over a number of years.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smtClean="0"/>
              <a:t>Course corrections and </a:t>
            </a:r>
            <a:r>
              <a:rPr lang="en-US" sz="1500" b="1" i="1" dirty="0" smtClean="0"/>
              <a:t>adjustments may be required along the way </a:t>
            </a:r>
            <a:r>
              <a:rPr lang="en-US" sz="1500" dirty="0" smtClean="0"/>
              <a:t>as we learn from the results of the pilots.</a:t>
            </a:r>
            <a:endParaRPr lang="en-US" sz="1500" dirty="0"/>
          </a:p>
          <a:p>
            <a:pPr marL="0" indent="0"/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2347"/>
            <a:ext cx="8582025" cy="337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16</a:t>
            </a:fld>
            <a:endParaRPr lang="en-CA" sz="1050" dirty="0">
              <a:solidFill>
                <a:srgbClr val="0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286000" y="2438400"/>
            <a:ext cx="179832" cy="44500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4552" cy="713232"/>
          </a:xfrm>
        </p:spPr>
        <p:txBody>
          <a:bodyPr anchor="ctr">
            <a:noAutofit/>
          </a:bodyPr>
          <a:lstStyle/>
          <a:p>
            <a:pPr algn="r"/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changes were made </a:t>
            </a:r>
            <a:b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a result of earlier pilots?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152401" y="1371600"/>
            <a:ext cx="8915400" cy="5181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/>
              <a:t>Piloting is an essential part of the transition plan.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/>
              <a:t>As </a:t>
            </a:r>
            <a:r>
              <a:rPr lang="en-US" sz="1500" dirty="0"/>
              <a:t>each of the pilot studies is complete, </a:t>
            </a:r>
            <a:r>
              <a:rPr lang="en-US" sz="1500" dirty="0" smtClean="0"/>
              <a:t>findings are made available </a:t>
            </a:r>
            <a:r>
              <a:rPr lang="en-US" sz="1500" dirty="0"/>
              <a:t>to contribute to the body of literature on peer review and program design.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Fellowships – completed </a:t>
            </a:r>
            <a:r>
              <a:rPr lang="en-US" sz="1400" dirty="0" smtClean="0"/>
              <a:t>(</a:t>
            </a:r>
            <a:r>
              <a:rPr lang="en-US" sz="1400" u="sng" dirty="0" smtClean="0">
                <a:hlinkClick r:id="rId3"/>
              </a:rPr>
              <a:t>www.cihr-irsc.gc.ca/e/47940.html</a:t>
            </a:r>
            <a:r>
              <a:rPr lang="en-US" sz="1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Knowledge Synthesis Pilot #1 – completed (report </a:t>
            </a:r>
            <a:r>
              <a:rPr lang="en-US" sz="1400" dirty="0" smtClean="0"/>
              <a:t>to be posted shortly); Pilot #2 – underway 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Partnerships </a:t>
            </a:r>
            <a:r>
              <a:rPr lang="en-US" sz="1400" dirty="0"/>
              <a:t>for Health </a:t>
            </a:r>
            <a:r>
              <a:rPr lang="en-US" sz="1400" dirty="0" smtClean="0"/>
              <a:t>System </a:t>
            </a:r>
            <a:r>
              <a:rPr lang="en-US" sz="1400" dirty="0"/>
              <a:t>Improvement (PHSI) – underway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Knowledge to Action </a:t>
            </a:r>
            <a:r>
              <a:rPr lang="en-US" sz="1400" dirty="0" smtClean="0"/>
              <a:t>– underway 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/>
              <a:t>Improvements have already been implemented as a result of early pilot results: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D</a:t>
            </a:r>
            <a:r>
              <a:rPr lang="en-US" sz="1400" dirty="0" smtClean="0"/>
              <a:t>evelopment </a:t>
            </a:r>
            <a:r>
              <a:rPr lang="en-US" sz="1400" dirty="0"/>
              <a:t>of a </a:t>
            </a:r>
            <a:r>
              <a:rPr lang="en-US" sz="1400" b="1" i="1" dirty="0"/>
              <a:t>new rating scale </a:t>
            </a:r>
            <a:r>
              <a:rPr lang="en-US" sz="1400" dirty="0"/>
              <a:t>for reviewers with more gradation at the higher levels.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E</a:t>
            </a:r>
            <a:r>
              <a:rPr lang="en-US" sz="1400" dirty="0" smtClean="0"/>
              <a:t>stablishment </a:t>
            </a:r>
            <a:r>
              <a:rPr lang="en-US" sz="1400" dirty="0"/>
              <a:t>of a </a:t>
            </a:r>
            <a:r>
              <a:rPr lang="en-US" sz="1400" b="1" i="1" dirty="0"/>
              <a:t>virtual chair/moderator </a:t>
            </a:r>
            <a:r>
              <a:rPr lang="en-US" sz="1400" dirty="0"/>
              <a:t>role to shepherd sets of applications and ensure that online discussions </a:t>
            </a:r>
            <a:r>
              <a:rPr lang="en-US" sz="1400" dirty="0" smtClean="0"/>
              <a:t>are </a:t>
            </a:r>
            <a:r>
              <a:rPr lang="en-US" sz="1400" dirty="0"/>
              <a:t>being held for applications with discrepant reviews.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More comprehensive </a:t>
            </a:r>
            <a:r>
              <a:rPr lang="en-US" sz="1400" b="1" i="1" dirty="0"/>
              <a:t>training material for </a:t>
            </a:r>
            <a:r>
              <a:rPr lang="en-US" sz="1400" b="1" i="1" dirty="0" smtClean="0"/>
              <a:t>applicants.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More </a:t>
            </a:r>
            <a:r>
              <a:rPr lang="en-US" sz="1400" dirty="0"/>
              <a:t>comprehensive </a:t>
            </a:r>
            <a:r>
              <a:rPr lang="en-US" sz="1400" b="1" i="1" dirty="0"/>
              <a:t>training material for </a:t>
            </a:r>
            <a:r>
              <a:rPr lang="en-US" sz="1400" b="1" i="1" dirty="0" smtClean="0"/>
              <a:t>reviewers.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Technology </a:t>
            </a:r>
            <a:r>
              <a:rPr lang="en-US" sz="1400" dirty="0"/>
              <a:t>enhancements to </a:t>
            </a:r>
            <a:r>
              <a:rPr lang="en-US" sz="1400" dirty="0" err="1"/>
              <a:t>ResearchNet</a:t>
            </a:r>
            <a:r>
              <a:rPr lang="en-US" sz="1400" dirty="0"/>
              <a:t> to </a:t>
            </a:r>
            <a:r>
              <a:rPr lang="en-US" sz="1400" b="1" i="1" dirty="0"/>
              <a:t>improve usability</a:t>
            </a:r>
            <a:r>
              <a:rPr lang="en-US" sz="1400" dirty="0"/>
              <a:t>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17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391400" cy="713232"/>
          </a:xfrm>
        </p:spPr>
        <p:txBody>
          <a:bodyPr anchor="b">
            <a:noAutofit/>
          </a:bodyPr>
          <a:lstStyle/>
          <a:p>
            <a:pPr algn="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Are applicants and reviewers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the pilot surveys? 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337411" y="1295400"/>
            <a:ext cx="8458201" cy="381000"/>
          </a:xfrm>
        </p:spPr>
        <p:txBody>
          <a:bodyPr>
            <a:noAutofit/>
          </a:bodyPr>
          <a:lstStyle/>
          <a:p>
            <a:pPr marL="285750" lvl="0" indent="-285750" eaLnBrk="1" hangingPunct="1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500" kern="1200" dirty="0">
                <a:latin typeface="Arial" pitchFamily="34" charset="0"/>
                <a:cs typeface="Arial" panose="020B0604020202020204" pitchFamily="34" charset="0"/>
              </a:rPr>
              <a:t>The response rates for the first Foundation Scheme pilot were exceptionally </a:t>
            </a:r>
            <a:r>
              <a:rPr lang="en-US" sz="1500" kern="1200" dirty="0" smtClean="0">
                <a:latin typeface="Arial" pitchFamily="34" charset="0"/>
                <a:cs typeface="Arial" panose="020B0604020202020204" pitchFamily="34" charset="0"/>
              </a:rPr>
              <a:t>high</a:t>
            </a:r>
            <a:endParaRPr lang="en-US" sz="1500" kern="1200" dirty="0">
              <a:latin typeface="Arial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ClrTx/>
            </a:pPr>
            <a:endParaRPr lang="en-US" sz="1500" b="1" i="1" kern="1200" dirty="0">
              <a:latin typeface="Arial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500" b="1" i="1" kern="1200" dirty="0" smtClean="0">
                <a:latin typeface="Arial" pitchFamily="34" charset="0"/>
                <a:cs typeface="Arial" panose="020B0604020202020204" pitchFamily="34" charset="0"/>
              </a:rPr>
              <a:t>     </a:t>
            </a:r>
            <a:r>
              <a:rPr lang="en-US" sz="1500" b="1" i="1" kern="1200" dirty="0" smtClean="0">
                <a:latin typeface="Arial" pitchFamily="34" charset="0"/>
              </a:rPr>
              <a:t>Response Rates for Foundation Scheme pilot Stage 1 (as of Jan 14, 2015)</a:t>
            </a:r>
          </a:p>
          <a:p>
            <a:pPr marL="0" lvl="0" indent="0" eaLnBrk="1" hangingPunct="1">
              <a:spcBef>
                <a:spcPct val="0"/>
              </a:spcBef>
              <a:buClrTx/>
            </a:pPr>
            <a:endParaRPr lang="en-US" sz="1500" b="1" i="1" kern="1200" dirty="0" smtClean="0">
              <a:latin typeface="Arial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18</a:t>
            </a:fld>
            <a:endParaRPr lang="en-CA" sz="105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419600"/>
            <a:ext cx="8229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Surveys just recently closed, and the data presented in the next few slides is </a:t>
            </a:r>
            <a:r>
              <a:rPr lang="en-US" sz="1500" b="1" u="sng" dirty="0">
                <a:solidFill>
                  <a:srgbClr val="000000"/>
                </a:solidFill>
                <a:cs typeface="Arial" panose="020B0604020202020204" pitchFamily="34" charset="0"/>
              </a:rPr>
              <a:t>preliminary</a:t>
            </a:r>
            <a:r>
              <a:rPr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The information presented in the following slides should therefore be interpreted with caution.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The full results of the pilots will be made available once the analysis is complete.</a:t>
            </a:r>
            <a:endParaRPr lang="en-US" sz="1500" b="1" u="sng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8187"/>
              </p:ext>
            </p:extLst>
          </p:nvPr>
        </p:nvGraphicFramePr>
        <p:xfrm>
          <a:off x="685800" y="2133600"/>
          <a:ext cx="7696199" cy="2099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700"/>
                <a:gridCol w="1839582"/>
                <a:gridCol w="1970418"/>
                <a:gridCol w="2095499"/>
              </a:tblGrid>
              <a:tr h="15445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 Role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# Invited (Survey)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# Responded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Completion Rate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4562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Applicant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1074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78.6%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278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1 Reviewer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72.7%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62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Chair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0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391400" cy="713232"/>
          </a:xfrm>
        </p:spPr>
        <p:txBody>
          <a:bodyPr anchor="b">
            <a:noAutofit/>
          </a:bodyPr>
          <a:lstStyle/>
          <a:p>
            <a:pPr algn="r"/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reviewers participated in </a:t>
            </a:r>
            <a:b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Stage 1 of the Foundation Scheme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380999" y="1447800"/>
            <a:ext cx="8458201" cy="48768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 Stage 1, 1366 applications were reviewed by </a:t>
            </a:r>
            <a:r>
              <a:rPr lang="en-US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443 reviewers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Each reviewer was assigned between 8-20 applications. The average was 15 applications. Almost all applications were reviewed by 5 reviewers.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As the tool to match reviewers to applications was not in place for this pilot, a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intensive manual process was used for assignment.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For future pilots, a matching solution will be put in place.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This will assist CIHR staff and the virtual chairs/moderators with the assignment of reviewers to applications using “concept matching” functionality. </a:t>
            </a:r>
            <a:endParaRPr lang="en-CA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19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343025" y="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rgbClr val="008000"/>
                </a:solidFill>
                <a:latin typeface="Franklin Gothic Medium" pitchFamily="34" charset="0"/>
                <a:ea typeface="+mj-ea"/>
                <a:cs typeface="+mj-cs"/>
              </a:defRPr>
            </a:lvl1pPr>
            <a:lvl2pPr>
              <a:defRPr sz="3600">
                <a:solidFill>
                  <a:schemeClr val="bg1"/>
                </a:solidFill>
                <a:latin typeface="Franklin Gothic Medium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Franklin Gothic Medium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Franklin Gothic Medium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en-US" sz="2200" i="1" dirty="0" smtClean="0">
                <a:latin typeface="+mj-lt"/>
              </a:rPr>
              <a:t>Objectives</a:t>
            </a:r>
            <a:endParaRPr lang="en-US" sz="2200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998" y="1465450"/>
            <a:ext cx="835740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The objectives of today’s presentation are to: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Introduce CIHR’s new Strategic Plan – Health Research Roadmap II </a:t>
            </a:r>
            <a:r>
              <a:rPr lang="en-US" dirty="0">
                <a:solidFill>
                  <a:srgbClr val="000000"/>
                </a:solidFill>
              </a:rPr>
              <a:t>- Capturing innovation for better health and health care</a:t>
            </a:r>
            <a:endParaRPr lang="en-US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Address some of the </a:t>
            </a:r>
            <a:r>
              <a:rPr lang="en-US" dirty="0" err="1" smtClean="0">
                <a:solidFill>
                  <a:srgbClr val="000000"/>
                </a:solidFill>
              </a:rPr>
              <a:t>rumours</a:t>
            </a:r>
            <a:r>
              <a:rPr lang="en-US" dirty="0" smtClean="0">
                <a:solidFill>
                  <a:srgbClr val="000000"/>
                </a:solidFill>
              </a:rPr>
              <a:t> about CIHR’s budget  and changes to the Institutes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Provide an update on the first Foundation Scheme Pilot – including some of the preliminary survey results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Provide an update on the launch of the Project Scheme and the College of Reviewers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2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603" y="1112813"/>
            <a:ext cx="8728597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227760" y="304800"/>
            <a:ext cx="6763840" cy="713232"/>
          </a:xfrm>
        </p:spPr>
        <p:txBody>
          <a:bodyPr anchor="b">
            <a:noAutofit/>
          </a:bodyPr>
          <a:lstStyle/>
          <a:p>
            <a:pPr algn="r"/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was successful in Stage 1 of the Foundation Scheme?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21" y="2471875"/>
            <a:ext cx="5097779" cy="37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91742" y="6355779"/>
            <a:ext cx="4270786" cy="426021"/>
            <a:chOff x="9982200" y="2874762"/>
            <a:chExt cx="4270786" cy="426021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9982200" y="2926368"/>
              <a:ext cx="97155" cy="95250"/>
            </a:xfrm>
            <a:prstGeom prst="ellipse">
              <a:avLst/>
            </a:prstGeom>
            <a:noFill/>
            <a:ln w="34290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9982200" y="3124200"/>
              <a:ext cx="97155" cy="96520"/>
            </a:xfrm>
            <a:prstGeom prst="ellipse">
              <a:avLst/>
            </a:prstGeom>
            <a:noFill/>
            <a:ln w="34290" cap="flat">
              <a:solidFill>
                <a:srgbClr val="06EA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0160635" y="3114963"/>
              <a:ext cx="1295226" cy="18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50" dirty="0">
                  <a:solidFill>
                    <a:srgbClr val="000000"/>
                  </a:solidFill>
                  <a:effectLst/>
                  <a:latin typeface="+mn-lt"/>
                  <a:ea typeface="Calibri"/>
                  <a:cs typeface="Calibri"/>
                </a:rPr>
                <a:t>Not </a:t>
              </a:r>
              <a:r>
                <a:rPr lang="en-US" sz="1050" dirty="0" smtClean="0">
                  <a:solidFill>
                    <a:srgbClr val="000000"/>
                  </a:solidFill>
                  <a:effectLst/>
                  <a:latin typeface="+mn-lt"/>
                  <a:ea typeface="Calibri"/>
                  <a:cs typeface="Calibri"/>
                </a:rPr>
                <a:t>Invited </a:t>
              </a:r>
              <a:r>
                <a:rPr lang="en-US" sz="1050" dirty="0">
                  <a:solidFill>
                    <a:srgbClr val="000000"/>
                  </a:solidFill>
                  <a:effectLst/>
                  <a:latin typeface="+mn-lt"/>
                  <a:ea typeface="Calibri"/>
                  <a:cs typeface="Calibri"/>
                </a:rPr>
                <a:t>to </a:t>
              </a:r>
              <a:r>
                <a:rPr lang="en-US" sz="1050" dirty="0" smtClean="0">
                  <a:solidFill>
                    <a:srgbClr val="000000"/>
                  </a:solidFill>
                  <a:effectLst/>
                  <a:latin typeface="+mn-lt"/>
                  <a:ea typeface="Calibri"/>
                  <a:cs typeface="Calibri"/>
                </a:rPr>
                <a:t>Stage </a:t>
              </a:r>
              <a:r>
                <a:rPr lang="en-US" sz="1050" dirty="0">
                  <a:solidFill>
                    <a:srgbClr val="000000"/>
                  </a:solidFill>
                  <a:effectLst/>
                  <a:latin typeface="+mn-lt"/>
                  <a:ea typeface="Calibri"/>
                  <a:cs typeface="Calibri"/>
                </a:rPr>
                <a:t>2</a:t>
              </a:r>
              <a:endParaRPr lang="en-US" sz="105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0155555" y="2904143"/>
              <a:ext cx="1048364" cy="18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50" dirty="0">
                  <a:solidFill>
                    <a:srgbClr val="000000"/>
                  </a:solidFill>
                  <a:effectLst/>
                  <a:latin typeface="+mn-lt"/>
                  <a:ea typeface="Calibri"/>
                  <a:cs typeface="Calibri"/>
                </a:rPr>
                <a:t>Invited to </a:t>
              </a:r>
              <a:r>
                <a:rPr lang="en-US" sz="1050" dirty="0" smtClean="0">
                  <a:solidFill>
                    <a:srgbClr val="000000"/>
                  </a:solidFill>
                  <a:effectLst/>
                  <a:latin typeface="+mn-lt"/>
                  <a:ea typeface="Calibri"/>
                  <a:cs typeface="Calibri"/>
                </a:rPr>
                <a:t>Stage </a:t>
              </a:r>
              <a:r>
                <a:rPr lang="en-US" sz="1050" dirty="0">
                  <a:solidFill>
                    <a:srgbClr val="000000"/>
                  </a:solidFill>
                  <a:effectLst/>
                  <a:latin typeface="+mn-lt"/>
                  <a:ea typeface="Calibri"/>
                  <a:cs typeface="Calibri"/>
                </a:rPr>
                <a:t>2</a:t>
              </a:r>
              <a:endParaRPr lang="en-US" sz="105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1599490" y="2874762"/>
              <a:ext cx="78548" cy="18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50" dirty="0">
                  <a:solidFill>
                    <a:srgbClr val="0070C0"/>
                  </a:solidFill>
                  <a:effectLst/>
                  <a:latin typeface="+mn-lt"/>
                  <a:ea typeface="Calibri"/>
                  <a:cs typeface="Calibri"/>
                </a:rPr>
                <a:t>+</a:t>
              </a:r>
              <a:endParaRPr lang="en-US" sz="105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1612314" y="3069431"/>
              <a:ext cx="78548" cy="18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50">
                  <a:solidFill>
                    <a:srgbClr val="000000"/>
                  </a:solidFill>
                  <a:effectLst/>
                  <a:latin typeface="+mn-lt"/>
                  <a:ea typeface="Calibri"/>
                  <a:cs typeface="Calibri"/>
                </a:rPr>
                <a:t>+</a:t>
              </a:r>
              <a:endParaRPr lang="en-US" sz="105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1775618" y="2900067"/>
              <a:ext cx="2239396" cy="18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50" dirty="0">
                  <a:solidFill>
                    <a:srgbClr val="000000"/>
                  </a:solidFill>
                  <a:effectLst/>
                  <a:latin typeface="+mn-lt"/>
                  <a:ea typeface="Calibri"/>
                  <a:cs typeface="Calibri"/>
                </a:rPr>
                <a:t>New </a:t>
              </a:r>
              <a:r>
                <a:rPr lang="en-US" sz="1050" dirty="0" smtClean="0">
                  <a:solidFill>
                    <a:srgbClr val="000000"/>
                  </a:solidFill>
                  <a:effectLst/>
                  <a:latin typeface="+mn-lt"/>
                  <a:ea typeface="Calibri"/>
                  <a:cs typeface="Calibri"/>
                </a:rPr>
                <a:t>Investigator – Invited to Stage 2 </a:t>
              </a:r>
              <a:endParaRPr lang="en-US" sz="105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1766728" y="3086757"/>
              <a:ext cx="2486258" cy="18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50" dirty="0">
                  <a:solidFill>
                    <a:srgbClr val="000000"/>
                  </a:solidFill>
                  <a:effectLst/>
                  <a:latin typeface="+mn-lt"/>
                  <a:ea typeface="Calibri"/>
                  <a:cs typeface="Calibri"/>
                </a:rPr>
                <a:t>New </a:t>
              </a:r>
              <a:r>
                <a:rPr lang="en-US" sz="1050" dirty="0" smtClean="0">
                  <a:solidFill>
                    <a:srgbClr val="000000"/>
                  </a:solidFill>
                  <a:effectLst/>
                  <a:latin typeface="+mn-lt"/>
                  <a:ea typeface="Calibri"/>
                  <a:cs typeface="Calibri"/>
                </a:rPr>
                <a:t>Investigator – Not Invited to Stage 2 </a:t>
              </a:r>
              <a:endParaRPr lang="en-US" sz="1050" dirty="0">
                <a:effectLst/>
                <a:latin typeface="+mn-lt"/>
                <a:ea typeface="Calibri"/>
                <a:cs typeface="Times New Roman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67000" y="2209800"/>
            <a:ext cx="4084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</a:rPr>
              <a:t>Total Distribution of Applications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37461" y="6062525"/>
            <a:ext cx="40843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</a:rPr>
              <a:t>Consolidated Ranking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370467" y="4061545"/>
            <a:ext cx="30814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</a:rPr>
              <a:t>Standard Deviation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2" name="Content Placeholder 3"/>
          <p:cNvSpPr>
            <a:spLocks noGrp="1"/>
          </p:cNvSpPr>
          <p:nvPr>
            <p:ph idx="1"/>
          </p:nvPr>
        </p:nvSpPr>
        <p:spPr>
          <a:xfrm>
            <a:off x="288147" y="1178637"/>
            <a:ext cx="8458200" cy="1335963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After analyzing the results of the competition and the available budget,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CIHR has </a:t>
            </a:r>
            <a:r>
              <a:rPr lang="en-US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invited 467 </a:t>
            </a:r>
            <a:r>
              <a:rPr lang="en-US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(34%)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to submit a Stage 2 application.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At this point in the process, it is anticipated that between 150-210 applications will be funded in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first pilot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 bwMode="auto">
          <a:xfrm>
            <a:off x="56879" y="6566904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20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227760" y="304800"/>
            <a:ext cx="6763840" cy="713232"/>
          </a:xfrm>
        </p:spPr>
        <p:txBody>
          <a:bodyPr anchor="b">
            <a:noAutofit/>
          </a:bodyPr>
          <a:lstStyle/>
          <a:p>
            <a:pPr algn="r"/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was the pillar distribution for </a:t>
            </a:r>
            <a:b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Stage 1 of the Foundation Scheme?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78" y="1752600"/>
            <a:ext cx="6937244" cy="49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29840" y="1694281"/>
            <a:ext cx="4084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</a:rPr>
              <a:t>Distribution of Applications by Pillar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21</a:t>
            </a:fld>
            <a:endParaRPr lang="en-CA" sz="105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752600"/>
            <a:ext cx="3352800" cy="2648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0680" y="1675231"/>
            <a:ext cx="3886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</a:rPr>
              <a:t>Distribution of Applications by Pillar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819400"/>
            <a:ext cx="304800" cy="2209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87697" y="3633401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Percent of Applications (%)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6019800"/>
            <a:ext cx="5486400" cy="7084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599293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Biomedical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5992937"/>
            <a:ext cx="129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Clinical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7950" y="5992938"/>
            <a:ext cx="159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Health Systems/ Services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2714" y="5992937"/>
            <a:ext cx="1696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Social/Cultural/ Environmental/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Population Health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4240410"/>
            <a:ext cx="2478022" cy="7125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4671237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% of Successful Applications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4458205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% of Submitted Applications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4267200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Historical OOGP Data (% of Successful Applications)</a:t>
            </a:r>
            <a:endParaRPr lang="en-U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27360" cy="713232"/>
          </a:xfrm>
        </p:spPr>
        <p:txBody>
          <a:bodyPr anchor="b">
            <a:noAutofit/>
          </a:bodyPr>
          <a:lstStyle/>
          <a:p>
            <a:pPr algn="r"/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did new/early career investigators do in Stage 1 of the Foundation Scheme?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46316"/>
            <a:ext cx="4876800" cy="355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232" y="3285111"/>
            <a:ext cx="1704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254963"/>
            <a:ext cx="88283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The first Foundation </a:t>
            </a: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cheme competition received more applications from new/early career investigators than originally expected (40.92% of applications).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Peer reviewers expressed some concern about their ability to rank very new investigators.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397963"/>
            <a:ext cx="361386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Despite these challenges, almost </a:t>
            </a:r>
            <a:r>
              <a:rPr lang="en-US" sz="1500" b="1" i="1" dirty="0" smtClean="0">
                <a:solidFill>
                  <a:srgbClr val="000000"/>
                </a:solidFill>
                <a:latin typeface="Arial"/>
                <a:cs typeface="Arial"/>
              </a:rPr>
              <a:t>20% of </a:t>
            </a:r>
            <a:r>
              <a:rPr lang="en-US" sz="1500" b="1" i="1" dirty="0">
                <a:solidFill>
                  <a:srgbClr val="000000"/>
                </a:solidFill>
                <a:latin typeface="Arial"/>
                <a:cs typeface="Arial"/>
              </a:rPr>
              <a:t>all applications </a:t>
            </a: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(87 of the 467)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that were brought forward to Stage 2 were submitted by new/early career investigators.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This is comparable to what is typically seen in the OOGP (~15%). 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CIHR has committed to ensuring that a minimum of 15% of the funded Foundation grants at the end of the process will be awarded to new/early career investigators.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438400"/>
            <a:ext cx="4084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</a:rPr>
              <a:t>Distribution of Applications submitted by New/Early Career Investigators by Pillar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22</a:t>
            </a:fld>
            <a:endParaRPr lang="en-CA" sz="105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7638" y="3304161"/>
            <a:ext cx="1304924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00962" y="328511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% Submitted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0962" y="3505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% Successful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9377" y="5943600"/>
            <a:ext cx="4160519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10418" y="5897434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Biomedical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0324" y="5897434"/>
            <a:ext cx="982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Clinical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5067" y="5897434"/>
            <a:ext cx="130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Health Systems/ Services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5705" y="5897434"/>
            <a:ext cx="129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Social/Cultural/ Environmental/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Population Health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0458" y="3438999"/>
            <a:ext cx="228600" cy="21236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687042" y="4385382"/>
            <a:ext cx="2753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</a:rPr>
              <a:t>Percent of Applications within Pillar (%)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1143000"/>
            <a:ext cx="9144000" cy="5697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850561" y="228600"/>
            <a:ext cx="7239000" cy="713232"/>
          </a:xfrm>
        </p:spPr>
        <p:txBody>
          <a:bodyPr anchor="b">
            <a:noAutofit/>
          </a:bodyPr>
          <a:lstStyle/>
          <a:p>
            <a:pPr algn="r"/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did mid-career investigators do in </a:t>
            </a:r>
            <a:b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Stage 1 of the Foundation Scheme?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93716"/>
            <a:ext cx="882831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CIHR does not currently have a definition for “mid-career investigator”.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The system does track: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Applicants who have been independent researchers for 5 – 10 years (61 – 120 months)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Applicants who indicated their current academic position to be “Associate Professor”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2188" y="2720602"/>
            <a:ext cx="472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00"/>
                </a:solidFill>
              </a:rPr>
              <a:t>Distribution of Applications Submitted 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23</a:t>
            </a:fld>
            <a:endParaRPr lang="en-CA" sz="105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70" y="3016198"/>
            <a:ext cx="5399279" cy="33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97" y="3394505"/>
            <a:ext cx="1704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/>
          <p:cNvSpPr txBox="1"/>
          <p:nvPr/>
        </p:nvSpPr>
        <p:spPr>
          <a:xfrm>
            <a:off x="2991667" y="458327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</a:rPr>
              <a:t>34%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4571999" y="541281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</a:rPr>
              <a:t>32%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6247609" y="541280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</a:rPr>
              <a:t>27%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5965195"/>
            <a:ext cx="16002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5-10 years as 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Independent Researcher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6011241"/>
            <a:ext cx="16002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Overall Applications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0800" y="6011240"/>
            <a:ext cx="16002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Associate Professor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1570" y="6407416"/>
            <a:ext cx="557985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>
                <a:solidFill>
                  <a:srgbClr val="000000"/>
                </a:solidFill>
              </a:rPr>
              <a:t>* There </a:t>
            </a:r>
            <a:r>
              <a:rPr lang="en-US" sz="900" b="1" i="1" dirty="0">
                <a:solidFill>
                  <a:srgbClr val="000000"/>
                </a:solidFill>
              </a:rPr>
              <a:t>is overlap between the individuals included in the “</a:t>
            </a:r>
            <a:r>
              <a:rPr lang="en-US" sz="900" b="1" i="1" dirty="0" smtClean="0">
                <a:solidFill>
                  <a:srgbClr val="000000"/>
                </a:solidFill>
              </a:rPr>
              <a:t>5 -10 </a:t>
            </a:r>
            <a:r>
              <a:rPr lang="en-US" sz="900" b="1" i="1" dirty="0">
                <a:solidFill>
                  <a:srgbClr val="000000"/>
                </a:solidFill>
              </a:rPr>
              <a:t>years </a:t>
            </a:r>
            <a:r>
              <a:rPr lang="en-US" sz="900" b="1" i="1" dirty="0" smtClean="0">
                <a:solidFill>
                  <a:srgbClr val="000000"/>
                </a:solidFill>
              </a:rPr>
              <a:t>as </a:t>
            </a:r>
            <a:r>
              <a:rPr lang="en-US" sz="900" b="1" i="1" dirty="0">
                <a:solidFill>
                  <a:srgbClr val="000000"/>
                </a:solidFill>
              </a:rPr>
              <a:t>an Independent Investigator” and the “Associate Professor” categories in the figure above</a:t>
            </a:r>
            <a:r>
              <a:rPr lang="en-US" sz="900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0800" y="3394505"/>
            <a:ext cx="1380472" cy="538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335882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% Submitted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362508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% Successful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1570" y="3889805"/>
            <a:ext cx="237230" cy="12917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72063" y="4420286"/>
            <a:ext cx="2127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</a:rPr>
              <a:t>Percent of Total Applications (%)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70020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9353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984248" y="304800"/>
            <a:ext cx="7007352" cy="713232"/>
          </a:xfrm>
        </p:spPr>
        <p:txBody>
          <a:bodyPr anchor="ctr">
            <a:normAutofit/>
          </a:bodyPr>
          <a:lstStyle/>
          <a:p>
            <a:pPr algn="r"/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structured application/review working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27203"/>
            <a:ext cx="9108282" cy="31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50" dirty="0" smtClean="0">
                <a:solidFill>
                  <a:srgbClr val="000000"/>
                </a:solidFill>
              </a:rPr>
              <a:t>Thoughts</a:t>
            </a:r>
            <a:r>
              <a:rPr lang="en-US" sz="1450" b="1" i="1" dirty="0" smtClean="0">
                <a:solidFill>
                  <a:srgbClr val="000000"/>
                </a:solidFill>
              </a:rPr>
              <a:t> </a:t>
            </a:r>
            <a:r>
              <a:rPr lang="en-US" sz="1450" dirty="0" smtClean="0">
                <a:solidFill>
                  <a:srgbClr val="000000"/>
                </a:solidFill>
              </a:rPr>
              <a:t>regarding the </a:t>
            </a:r>
            <a:r>
              <a:rPr lang="en-US" sz="1450" u="sng" dirty="0" smtClean="0">
                <a:solidFill>
                  <a:srgbClr val="000000"/>
                </a:solidFill>
              </a:rPr>
              <a:t>structured </a:t>
            </a:r>
            <a:r>
              <a:rPr lang="en-US" sz="1450" u="sng" dirty="0">
                <a:solidFill>
                  <a:srgbClr val="000000"/>
                </a:solidFill>
              </a:rPr>
              <a:t>application</a:t>
            </a:r>
            <a:r>
              <a:rPr lang="en-US" sz="1450" dirty="0">
                <a:solidFill>
                  <a:srgbClr val="000000"/>
                </a:solidFill>
              </a:rPr>
              <a:t> format  </a:t>
            </a:r>
            <a:r>
              <a:rPr lang="en-US" sz="1450" dirty="0" smtClean="0">
                <a:solidFill>
                  <a:srgbClr val="000000"/>
                </a:solidFill>
              </a:rPr>
              <a:t>(</a:t>
            </a:r>
            <a:r>
              <a:rPr lang="en-US" sz="1450" dirty="0">
                <a:solidFill>
                  <a:srgbClr val="000000"/>
                </a:solidFill>
              </a:rPr>
              <a:t>i.e. having one section for each adjudication criterion</a:t>
            </a:r>
            <a:r>
              <a:rPr lang="en-US" sz="1450" dirty="0" smtClean="0">
                <a:solidFill>
                  <a:srgbClr val="000000"/>
                </a:solidFill>
              </a:rPr>
              <a:t>)</a:t>
            </a:r>
            <a:endParaRPr lang="en-US" sz="145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0" y="1752601"/>
            <a:ext cx="7982050" cy="17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5" y="5438693"/>
            <a:ext cx="6924938" cy="145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ontent Placeholder 8"/>
          <p:cNvSpPr txBox="1">
            <a:spLocks/>
          </p:cNvSpPr>
          <p:nvPr/>
        </p:nvSpPr>
        <p:spPr>
          <a:xfrm>
            <a:off x="-9525" y="4876800"/>
            <a:ext cx="9179545" cy="60960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000" b="1" cap="none" baseline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 algn="ctr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1450" b="0" dirty="0" smtClean="0"/>
              <a:t>Compared to the last time reviewers reviewed applications for CIHR (i.e. completed a non-structured review), completing a </a:t>
            </a:r>
            <a:r>
              <a:rPr lang="en-US" sz="1450" b="0" u="sng" dirty="0" smtClean="0"/>
              <a:t>structured review</a:t>
            </a:r>
            <a:r>
              <a:rPr lang="en-US" sz="1450" b="0" dirty="0" smtClean="0"/>
              <a:t>: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0"/>
            <a:ext cx="13976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532597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199" y="3581400"/>
            <a:ext cx="903609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50" dirty="0" smtClean="0">
                <a:solidFill>
                  <a:srgbClr val="000000"/>
                </a:solidFill>
              </a:rPr>
              <a:t>The </a:t>
            </a:r>
            <a:r>
              <a:rPr lang="en-US" sz="1450" u="sng" dirty="0" smtClean="0">
                <a:solidFill>
                  <a:srgbClr val="000000"/>
                </a:solidFill>
              </a:rPr>
              <a:t>structured </a:t>
            </a:r>
            <a:r>
              <a:rPr lang="en-US" sz="1450" u="sng" dirty="0">
                <a:solidFill>
                  <a:srgbClr val="000000"/>
                </a:solidFill>
              </a:rPr>
              <a:t>application</a:t>
            </a:r>
            <a:r>
              <a:rPr lang="en-US" sz="1450" dirty="0">
                <a:solidFill>
                  <a:srgbClr val="000000"/>
                </a:solidFill>
              </a:rPr>
              <a:t> format </a:t>
            </a:r>
            <a:r>
              <a:rPr lang="en-US" sz="1450" dirty="0" smtClean="0">
                <a:solidFill>
                  <a:srgbClr val="000000"/>
                </a:solidFill>
              </a:rPr>
              <a:t>was </a:t>
            </a:r>
            <a:r>
              <a:rPr lang="en-US" sz="1450" dirty="0">
                <a:solidFill>
                  <a:srgbClr val="000000"/>
                </a:solidFill>
              </a:rPr>
              <a:t>helpful in my review </a:t>
            </a:r>
            <a:r>
              <a:rPr lang="en-US" sz="1450" dirty="0" smtClean="0">
                <a:solidFill>
                  <a:srgbClr val="000000"/>
                </a:solidFill>
              </a:rPr>
              <a:t>process</a:t>
            </a:r>
            <a:endParaRPr lang="en-US" sz="145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4958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% Respondents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3288268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Reviewers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868" y="106680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Applicants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073" y="1752600"/>
            <a:ext cx="2370221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The Structured Application 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Format is Easy to Work With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074" y="2133600"/>
            <a:ext cx="2370221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The Structured Application 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Format is Intuitive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073" y="2514600"/>
            <a:ext cx="2370221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Applicants are Satisfied with the Structured Application Process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779" y="5529590"/>
            <a:ext cx="2141621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Made it Easier to Review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025" y="5893713"/>
            <a:ext cx="2276375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Was a Better way to Provide Feedback to Applicants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81400"/>
            <a:ext cx="13976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64023"/>
            <a:ext cx="13976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57600" y="3048000"/>
            <a:ext cx="3048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% Respondents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6553200"/>
            <a:ext cx="3048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% Respondents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24</a:t>
            </a:fld>
            <a:endParaRPr lang="en-CA" sz="105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114697"/>
            <a:ext cx="559308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000000"/>
                </a:solidFill>
              </a:rPr>
              <a:t>* </a:t>
            </a:r>
            <a:r>
              <a:rPr lang="en-US" sz="900" b="1" i="1" dirty="0" smtClean="0">
                <a:solidFill>
                  <a:srgbClr val="000000"/>
                </a:solidFill>
              </a:rPr>
              <a:t>The data </a:t>
            </a:r>
            <a:r>
              <a:rPr lang="en-US" sz="900" b="1" i="1" dirty="0">
                <a:solidFill>
                  <a:srgbClr val="000000"/>
                </a:solidFill>
              </a:rPr>
              <a:t>presented </a:t>
            </a:r>
            <a:r>
              <a:rPr lang="en-US" sz="900" b="1" i="1" dirty="0" smtClean="0">
                <a:solidFill>
                  <a:srgbClr val="000000"/>
                </a:solidFill>
              </a:rPr>
              <a:t>is </a:t>
            </a:r>
            <a:r>
              <a:rPr lang="en-US" sz="900" b="1" i="1" u="sng" dirty="0">
                <a:solidFill>
                  <a:srgbClr val="000000"/>
                </a:solidFill>
              </a:rPr>
              <a:t>preliminary</a:t>
            </a:r>
            <a:r>
              <a:rPr lang="en-US" sz="900" b="1" i="1" dirty="0">
                <a:solidFill>
                  <a:srgbClr val="000000"/>
                </a:solidFill>
              </a:rPr>
              <a:t> data gathered from survey respondents who participated in Stage 1 of the </a:t>
            </a:r>
            <a:r>
              <a:rPr lang="en-US" sz="900" b="1" i="1" dirty="0" smtClean="0">
                <a:solidFill>
                  <a:srgbClr val="000000"/>
                </a:solidFill>
              </a:rPr>
              <a:t>first Foundation </a:t>
            </a:r>
            <a:r>
              <a:rPr lang="en-US" sz="900" b="1" i="1" dirty="0">
                <a:solidFill>
                  <a:srgbClr val="000000"/>
                </a:solidFill>
              </a:rPr>
              <a:t>Scheme live </a:t>
            </a:r>
            <a:r>
              <a:rPr lang="en-US" sz="900" b="1" i="1" dirty="0" smtClean="0">
                <a:solidFill>
                  <a:srgbClr val="000000"/>
                </a:solidFill>
              </a:rPr>
              <a:t>pilot, </a:t>
            </a:r>
            <a:r>
              <a:rPr lang="en-US" sz="900" b="1" i="1" dirty="0">
                <a:solidFill>
                  <a:srgbClr val="000000"/>
                </a:solidFill>
              </a:rPr>
              <a:t>and further analysis is required.</a:t>
            </a:r>
          </a:p>
        </p:txBody>
      </p:sp>
    </p:spTree>
    <p:extLst>
      <p:ext uri="{BB962C8B-B14F-4D97-AF65-F5344CB8AC3E}">
        <p14:creationId xmlns:p14="http://schemas.microsoft.com/office/powerpoint/2010/main" val="31472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702552" cy="713232"/>
          </a:xfrm>
        </p:spPr>
        <p:txBody>
          <a:bodyPr anchor="b">
            <a:noAutofit/>
          </a:bodyPr>
          <a:lstStyle/>
          <a:p>
            <a:pPr algn="r"/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Are reviewers able to assess the criteria across all career stages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933950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eviewers were provided with interpretation guidelines for each of the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adjudication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criteria and then asked to apply these based on career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stage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www.cihr-irsc.gc.ca/e/48193.html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Significance of Contributions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Vision/Program Direction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from reviewers has indicated that it was difficult to apply the adjudication criteria across career stages.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Reviewers found the Leadership criterion to be particularly difficult to apply.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CIHR will look at providing additional guidance to reviewers in the next pilot.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25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29675"/>
            <a:ext cx="9144000" cy="5628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620001" cy="713232"/>
          </a:xfrm>
        </p:spPr>
        <p:txBody>
          <a:bodyPr anchor="ctr">
            <a:noAutofit/>
          </a:bodyPr>
          <a:lstStyle/>
          <a:p>
            <a:pPr algn="r"/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Are reviewers participating </a:t>
            </a:r>
            <a:b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online discussions?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610599" cy="1524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533400" y="1464244"/>
            <a:ext cx="8200030" cy="28835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000" b="1" cap="none" baseline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 algn="ctr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1600" dirty="0" smtClean="0"/>
              <a:t>Did reviewers participate in online discussions?</a:t>
            </a:r>
            <a:endParaRPr lang="en-US" sz="1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11" y="4043837"/>
            <a:ext cx="7622694" cy="279416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548356" y="3595460"/>
            <a:ext cx="8293250" cy="45720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000" b="1" cap="none" baseline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 algn="ctr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1600" dirty="0" smtClean="0"/>
              <a:t>Reviewer thoughts regarding the online discussion: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26</a:t>
            </a:fld>
            <a:endParaRPr lang="en-CA" sz="105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0662" y="1101033"/>
            <a:ext cx="54102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000000"/>
                </a:solidFill>
              </a:rPr>
              <a:t>* The data presented </a:t>
            </a:r>
            <a:r>
              <a:rPr lang="en-US" sz="900" b="1" i="1" dirty="0" smtClean="0">
                <a:solidFill>
                  <a:srgbClr val="000000"/>
                </a:solidFill>
              </a:rPr>
              <a:t>is </a:t>
            </a:r>
            <a:r>
              <a:rPr lang="en-US" sz="900" b="1" i="1" u="sng" dirty="0">
                <a:solidFill>
                  <a:srgbClr val="000000"/>
                </a:solidFill>
              </a:rPr>
              <a:t>preliminary</a:t>
            </a:r>
            <a:r>
              <a:rPr lang="en-US" sz="900" b="1" i="1" dirty="0">
                <a:solidFill>
                  <a:srgbClr val="000000"/>
                </a:solidFill>
              </a:rPr>
              <a:t> data gathered from survey respondents who participated in Stage 1 of the </a:t>
            </a:r>
            <a:r>
              <a:rPr lang="en-US" sz="900" b="1" i="1" dirty="0" smtClean="0">
                <a:solidFill>
                  <a:srgbClr val="000000"/>
                </a:solidFill>
              </a:rPr>
              <a:t>first Foundation </a:t>
            </a:r>
            <a:r>
              <a:rPr lang="en-US" sz="900" b="1" i="1" dirty="0">
                <a:solidFill>
                  <a:srgbClr val="000000"/>
                </a:solidFill>
              </a:rPr>
              <a:t>Scheme live pilot, and further analysis is required.</a:t>
            </a:r>
          </a:p>
        </p:txBody>
      </p:sp>
    </p:spTree>
    <p:extLst>
      <p:ext uri="{BB962C8B-B14F-4D97-AF65-F5344CB8AC3E}">
        <p14:creationId xmlns:p14="http://schemas.microsoft.com/office/powerpoint/2010/main" val="9210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457199" y="3920319"/>
            <a:ext cx="8077201" cy="12192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000" b="1" cap="none" baseline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 algn="ctr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1800" dirty="0"/>
              <a:t>Reviewers: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Compared to the last time you reviewed for a CIHR competition, the workload assigned to you was: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330632" y="6214375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143000" y="201168"/>
            <a:ext cx="7921752" cy="713232"/>
          </a:xfrm>
        </p:spPr>
        <p:txBody>
          <a:bodyPr anchor="b">
            <a:noAutofit/>
          </a:bodyPr>
          <a:lstStyle/>
          <a:p>
            <a:pPr algn="r"/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applicant and reviewer burden </a:t>
            </a:r>
            <a:b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to decrease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61749" y="1143000"/>
            <a:ext cx="8200030" cy="1219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000" b="1" cap="none" baseline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 algn="ctr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1800" dirty="0" smtClean="0"/>
              <a:t>Applicants: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Compared </a:t>
            </a:r>
            <a:r>
              <a:rPr lang="en-US" sz="1600" dirty="0"/>
              <a:t>to the last time you submitted an application to CIHR, completing the structured application took, on average: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33600"/>
            <a:ext cx="8077201" cy="16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792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857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743450"/>
            <a:ext cx="21431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27</a:t>
            </a:fld>
            <a:endParaRPr lang="en-CA" sz="105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066800"/>
            <a:ext cx="543622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000000"/>
                </a:solidFill>
              </a:rPr>
              <a:t>* The data presented </a:t>
            </a:r>
            <a:r>
              <a:rPr lang="en-US" sz="900" b="1" i="1" dirty="0" smtClean="0">
                <a:solidFill>
                  <a:srgbClr val="000000"/>
                </a:solidFill>
              </a:rPr>
              <a:t>is </a:t>
            </a:r>
            <a:r>
              <a:rPr lang="en-US" sz="900" b="1" i="1" u="sng" dirty="0">
                <a:solidFill>
                  <a:srgbClr val="000000"/>
                </a:solidFill>
              </a:rPr>
              <a:t>preliminary</a:t>
            </a:r>
            <a:r>
              <a:rPr lang="en-US" sz="900" b="1" i="1" dirty="0">
                <a:solidFill>
                  <a:srgbClr val="000000"/>
                </a:solidFill>
              </a:rPr>
              <a:t> data gathered from survey respondents who participated in Stage 1 of the </a:t>
            </a:r>
            <a:r>
              <a:rPr lang="en-US" sz="900" b="1" i="1" dirty="0" smtClean="0">
                <a:solidFill>
                  <a:srgbClr val="000000"/>
                </a:solidFill>
              </a:rPr>
              <a:t>first Foundation </a:t>
            </a:r>
            <a:r>
              <a:rPr lang="en-US" sz="900" b="1" i="1" dirty="0">
                <a:solidFill>
                  <a:srgbClr val="000000"/>
                </a:solidFill>
              </a:rPr>
              <a:t>Scheme live pilot, and further analysis is required.</a:t>
            </a:r>
          </a:p>
        </p:txBody>
      </p:sp>
    </p:spTree>
    <p:extLst>
      <p:ext uri="{BB962C8B-B14F-4D97-AF65-F5344CB8AC3E}">
        <p14:creationId xmlns:p14="http://schemas.microsoft.com/office/powerpoint/2010/main" val="31472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289048" y="152400"/>
            <a:ext cx="6702552" cy="713232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support material for reviewers effective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76400"/>
            <a:ext cx="502920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81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4606" y="1143000"/>
            <a:ext cx="2362200" cy="3739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normalizeH="0" baseline="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Reviewers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4600" y="1329976"/>
            <a:ext cx="2362200" cy="3739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normalizeH="0" baseline="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were used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91200" y="1212152"/>
            <a:ext cx="221889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were useful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28</a:t>
            </a:fld>
            <a:endParaRPr lang="en-CA" sz="105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5220" y="1036069"/>
            <a:ext cx="5445036" cy="369332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000000"/>
                </a:solidFill>
              </a:rPr>
              <a:t>* The data presented </a:t>
            </a:r>
            <a:r>
              <a:rPr lang="en-US" sz="900" b="1" i="1" dirty="0" smtClean="0">
                <a:solidFill>
                  <a:srgbClr val="000000"/>
                </a:solidFill>
              </a:rPr>
              <a:t>is </a:t>
            </a:r>
            <a:r>
              <a:rPr lang="en-US" sz="900" b="1" i="1" u="sng" dirty="0">
                <a:solidFill>
                  <a:srgbClr val="000000"/>
                </a:solidFill>
              </a:rPr>
              <a:t>preliminary</a:t>
            </a:r>
            <a:r>
              <a:rPr lang="en-US" sz="900" b="1" i="1" dirty="0">
                <a:solidFill>
                  <a:srgbClr val="000000"/>
                </a:solidFill>
              </a:rPr>
              <a:t> data gathered from survey respondents who participated in Stage 1 of the </a:t>
            </a:r>
            <a:r>
              <a:rPr lang="en-US" sz="900" b="1" i="1" dirty="0" smtClean="0">
                <a:solidFill>
                  <a:srgbClr val="000000"/>
                </a:solidFill>
              </a:rPr>
              <a:t>first Foundation </a:t>
            </a:r>
            <a:r>
              <a:rPr lang="en-US" sz="900" b="1" i="1" dirty="0">
                <a:solidFill>
                  <a:srgbClr val="000000"/>
                </a:solidFill>
              </a:rPr>
              <a:t>Scheme live pilot, and further analysis is required.</a:t>
            </a:r>
          </a:p>
        </p:txBody>
      </p:sp>
    </p:spTree>
    <p:extLst>
      <p:ext uri="{BB962C8B-B14F-4D97-AF65-F5344CB8AC3E}">
        <p14:creationId xmlns:p14="http://schemas.microsoft.com/office/powerpoint/2010/main" val="28160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212848" y="304800"/>
            <a:ext cx="6702552" cy="713232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am preparing my Stage 2 application, what should I consider in my budget request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381000" y="1466850"/>
            <a:ext cx="8513713" cy="46291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You </a:t>
            </a:r>
            <a:r>
              <a:rPr lang="en-US" sz="1500" dirty="0"/>
              <a:t>are required to establish a budget baseline based on your funding history. This information will be considered as part of the evaluation of your Foundation Scheme budget request.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If your budget request exceeds the baseline amount, a justification for the additional amount requested must be provided</a:t>
            </a:r>
            <a:r>
              <a:rPr lang="en-US" sz="1500" dirty="0" smtClean="0"/>
              <a:t>. This will be assessed by peer reviewers.</a:t>
            </a:r>
            <a:endParaRPr lang="en-US" sz="15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r-CA" sz="15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To establish this baseline: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Provide an overview of your past relevant funding history from </a:t>
            </a:r>
            <a:r>
              <a:rPr lang="en-US" sz="1500" dirty="0" smtClean="0"/>
              <a:t>CIHR (applicants currently holding CIHR funding); or,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Provide an overview of other </a:t>
            </a:r>
            <a:r>
              <a:rPr lang="en-US" sz="1500" dirty="0"/>
              <a:t>funding </a:t>
            </a:r>
            <a:r>
              <a:rPr lang="en-US" sz="1500" dirty="0" smtClean="0"/>
              <a:t>that </a:t>
            </a:r>
            <a:r>
              <a:rPr lang="en-US" sz="1500" dirty="0"/>
              <a:t>you currently hold (or have </a:t>
            </a:r>
            <a:r>
              <a:rPr lang="en-US" sz="1500" dirty="0" smtClean="0"/>
              <a:t>held) </a:t>
            </a:r>
            <a:r>
              <a:rPr lang="en-US" sz="1500" dirty="0"/>
              <a:t>in the past 7 </a:t>
            </a:r>
            <a:r>
              <a:rPr lang="en-US" sz="1500" dirty="0" smtClean="0"/>
              <a:t>years (applicants who have never held CIHR funding).</a:t>
            </a:r>
            <a:endParaRPr lang="en-US" sz="1500" dirty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Ultimately, the onus is on the applicant to justify to their peers that the amount they are requesting is appropriate to support their proposed program.</a:t>
            </a:r>
            <a:endParaRPr lang="en-CA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1500" dirty="0">
                <a:latin typeface="Arial" panose="020B0604020202020204" pitchFamily="34" charset="0"/>
                <a:cs typeface="Arial" panose="020B0604020202020204" pitchFamily="34" charset="0"/>
              </a:rPr>
              <a:t>complete budget </a:t>
            </a:r>
            <a:r>
              <a:rPr lang="en-C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instructions, please </a:t>
            </a:r>
            <a:r>
              <a:rPr lang="en-CA" sz="1500" dirty="0">
                <a:latin typeface="Arial" panose="020B0604020202020204" pitchFamily="34" charset="0"/>
                <a:cs typeface="Arial" panose="020B0604020202020204" pitchFamily="34" charset="0"/>
              </a:rPr>
              <a:t>refer to the </a:t>
            </a:r>
            <a:r>
              <a:rPr lang="en-CA" sz="1500" dirty="0"/>
              <a:t>Stage 2 Application Instructions available on the CIHR website (</a:t>
            </a:r>
            <a:r>
              <a:rPr lang="en-CA" sz="1500" dirty="0">
                <a:hlinkClick r:id="rId3"/>
              </a:rPr>
              <a:t>http://</a:t>
            </a:r>
            <a:r>
              <a:rPr lang="en-CA" sz="1500" dirty="0" smtClean="0">
                <a:hlinkClick r:id="rId3"/>
              </a:rPr>
              <a:t>www.cihr-irsc.gc.ca/e/48824.html</a:t>
            </a:r>
            <a:r>
              <a:rPr lang="en-CA" sz="1500" dirty="0" smtClean="0"/>
              <a:t>). 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29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143000" y="2514600"/>
            <a:ext cx="7297738" cy="1524000"/>
          </a:xfrm>
          <a:solidFill>
            <a:schemeClr val="accent2"/>
          </a:solidFill>
        </p:spPr>
        <p:txBody>
          <a:bodyPr anchor="ctr"/>
          <a:lstStyle/>
          <a:p>
            <a:pPr algn="ctr" eaLnBrk="1" hangingPunct="1">
              <a:tabLst>
                <a:tab pos="5713413" algn="l"/>
              </a:tabLst>
            </a:pPr>
            <a:r>
              <a:rPr lang="en-US" altLang="ja-JP" sz="2800" b="1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Health Research Roadmap </a:t>
            </a:r>
            <a:r>
              <a:rPr lang="en-US" altLang="ja-JP" sz="2800" b="1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II - Capturing innovation for better health and health care</a:t>
            </a:r>
            <a:endParaRPr lang="en-US" altLang="ja-JP" sz="2800" b="1" dirty="0" smtClean="0">
              <a:solidFill>
                <a:schemeClr val="tx1"/>
              </a:solidFill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3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212848" y="304800"/>
            <a:ext cx="6702552" cy="713232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will funding decisions be made for the 2014 Foundation Scheme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554087" y="1466850"/>
            <a:ext cx="7675513" cy="1428750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Decisions for the first Foundation pilot will occur in July 2015. 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ompetition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timelines for the 2014 Foundation Scheme "live pilot" are as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follows:</a:t>
            </a:r>
            <a:endParaRPr lang="en-CA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63076"/>
              </p:ext>
            </p:extLst>
          </p:nvPr>
        </p:nvGraphicFramePr>
        <p:xfrm>
          <a:off x="990600" y="2438402"/>
          <a:ext cx="6705600" cy="28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43400"/>
                <a:gridCol w="2362200"/>
              </a:tblGrid>
              <a:tr h="35980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Registration Deadline</a:t>
                      </a:r>
                      <a:endParaRPr lang="en-US" sz="15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June 23, 2014</a:t>
                      </a:r>
                      <a:endParaRPr lang="en-US" sz="15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11209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Stage 1 Application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September 15, 2014</a:t>
                      </a:r>
                    </a:p>
                  </a:txBody>
                  <a:tcPr anchor="ctr"/>
                </a:tc>
              </a:tr>
              <a:tr h="42834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Anticipated Stage 1 Notice of Decision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December 1, 2014</a:t>
                      </a:r>
                    </a:p>
                  </a:txBody>
                  <a:tcPr anchor="ctr"/>
                </a:tc>
              </a:tr>
              <a:tr h="411209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Stage 2 Application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February 5, 2015</a:t>
                      </a:r>
                    </a:p>
                  </a:txBody>
                  <a:tcPr anchor="ctr"/>
                </a:tc>
              </a:tr>
              <a:tr h="44547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Anticipated Stage 2 Notice of Decision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May 15, 2015</a:t>
                      </a:r>
                    </a:p>
                  </a:txBody>
                  <a:tcPr anchor="ctr"/>
                </a:tc>
              </a:tr>
              <a:tr h="42834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Anticipated Stage 3 Notice of Decision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July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15, 2015 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11209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Funding Start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July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1, 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2015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30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934200" cy="713232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the budget be shared between Foundation Scheme and the Transitional OOGP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4958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combined budget available for the Transitional OOGP and the 2014 Foundation Scheme "Live Pilot" is approximately $500M. </a:t>
            </a: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exact allocation of funds between the two programs will be determined based on application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and requested budgets.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CIHR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estimates that it will fund approximately 450-600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Transitional OOGP grants and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between 150-210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 grants.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3330 applicants have registered for the Transitional OOGP competition </a:t>
            </a:r>
          </a:p>
          <a:p>
            <a:pPr marL="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previous OOGP competition received 3270 registrations.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31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143000" y="2514600"/>
            <a:ext cx="7297738" cy="1524000"/>
          </a:xfrm>
          <a:solidFill>
            <a:schemeClr val="accent2"/>
          </a:solidFill>
        </p:spPr>
        <p:txBody>
          <a:bodyPr anchor="ctr"/>
          <a:lstStyle/>
          <a:p>
            <a:pPr algn="ctr" eaLnBrk="1" hangingPunct="1">
              <a:tabLst>
                <a:tab pos="5713413" algn="l"/>
              </a:tabLst>
            </a:pPr>
            <a:r>
              <a:rPr lang="en-US" altLang="ja-JP" sz="2800" b="1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Project Scheme</a:t>
            </a:r>
          </a:p>
        </p:txBody>
      </p:sp>
    </p:spTree>
    <p:extLst>
      <p:ext uri="{BB962C8B-B14F-4D97-AF65-F5344CB8AC3E}">
        <p14:creationId xmlns:p14="http://schemas.microsoft.com/office/powerpoint/2010/main" val="15923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416583" y="228600"/>
            <a:ext cx="6702552" cy="713232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is the Project Scheme being launched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533400" y="1600200"/>
            <a:ext cx="8229600" cy="46046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US" sz="1500" dirty="0">
                <a:solidFill>
                  <a:prstClr val="black"/>
                </a:solidFill>
                <a:cs typeface="Arial" panose="020B0604020202020204" pitchFamily="34" charset="0"/>
              </a:rPr>
              <a:t>funding opportunity for the 2016 Project Scheme “live pilot” </a:t>
            </a:r>
            <a: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competition will </a:t>
            </a:r>
            <a:r>
              <a:rPr lang="en-US" sz="1500" dirty="0">
                <a:solidFill>
                  <a:prstClr val="black"/>
                </a:solidFill>
                <a:cs typeface="Arial" panose="020B0604020202020204" pitchFamily="34" charset="0"/>
              </a:rPr>
              <a:t>be posted </a:t>
            </a:r>
            <a: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before March 2015 </a:t>
            </a:r>
            <a:r>
              <a:rPr lang="en-US" sz="1500" dirty="0">
                <a:solidFill>
                  <a:prstClr val="black"/>
                </a:solidFill>
                <a:cs typeface="Arial" panose="020B0604020202020204" pitchFamily="34" charset="0"/>
              </a:rPr>
              <a:t>to provide the community with time to prepare</a:t>
            </a:r>
            <a:r>
              <a:rPr lang="en-U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en-US" sz="15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4488" indent="-285750">
              <a:lnSpc>
                <a:spcPct val="110000"/>
              </a:lnSpc>
              <a:spcAft>
                <a:spcPts val="600"/>
              </a:spcAft>
              <a:buClr>
                <a:srgbClr val="005C00"/>
              </a:buClr>
              <a:buFont typeface="Arial" pitchFamily="34" charset="0"/>
              <a:buChar char="•"/>
            </a:pPr>
            <a:r>
              <a:rPr lang="en-US" sz="1500" kern="0" dirty="0" smtClean="0"/>
              <a:t>Key </a:t>
            </a:r>
            <a:r>
              <a:rPr lang="en-US" sz="1500" kern="0" dirty="0"/>
              <a:t>dates </a:t>
            </a:r>
            <a:r>
              <a:rPr lang="en-US" sz="1500" kern="0" dirty="0" smtClean="0"/>
              <a:t>include</a:t>
            </a:r>
            <a:r>
              <a:rPr lang="en-US" sz="1500" kern="0" dirty="0"/>
              <a:t>:</a:t>
            </a:r>
            <a:endParaRPr lang="en-US" sz="1500" kern="0" dirty="0" smtClean="0"/>
          </a:p>
          <a:p>
            <a:pPr marL="0" indent="0" eaLnBrk="1" hangingPunct="1">
              <a:lnSpc>
                <a:spcPct val="110000"/>
              </a:lnSpc>
              <a:spcBef>
                <a:spcPct val="80000"/>
              </a:spcBef>
              <a:buClr>
                <a:srgbClr val="336600"/>
              </a:buClr>
            </a:pPr>
            <a:endParaRPr lang="en-US" sz="1500" b="1" kern="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991316"/>
              </p:ext>
            </p:extLst>
          </p:nvPr>
        </p:nvGraphicFramePr>
        <p:xfrm>
          <a:off x="1181100" y="2971800"/>
          <a:ext cx="6934200" cy="15049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{D27102A9-8310-4765-A935-A1911B00CA55}</a:tableStyleId>
              </a:tblPr>
              <a:tblGrid>
                <a:gridCol w="4648200"/>
                <a:gridCol w="2286000"/>
              </a:tblGrid>
              <a:tr h="224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500" b="0" dirty="0">
                          <a:solidFill>
                            <a:srgbClr val="000000"/>
                          </a:solidFill>
                          <a:effectLst/>
                        </a:rPr>
                        <a:t>Registration </a:t>
                      </a:r>
                      <a:r>
                        <a:rPr lang="fr-CA" sz="1500" b="0" dirty="0" smtClean="0">
                          <a:solidFill>
                            <a:srgbClr val="000000"/>
                          </a:solidFill>
                          <a:effectLst/>
                        </a:rPr>
                        <a:t>Deadline</a:t>
                      </a:r>
                      <a:endParaRPr lang="en-CA" sz="15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1500" b="0" dirty="0" smtClean="0">
                          <a:solidFill>
                            <a:srgbClr val="000000"/>
                          </a:solidFill>
                          <a:effectLst/>
                        </a:rPr>
                        <a:t>January 15, 2016</a:t>
                      </a:r>
                      <a:endParaRPr lang="en-CA" sz="15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36195" marB="3619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500" b="0" dirty="0" smtClean="0">
                          <a:solidFill>
                            <a:srgbClr val="000000"/>
                          </a:solidFill>
                          <a:effectLst/>
                        </a:rPr>
                        <a:t>Stage </a:t>
                      </a:r>
                      <a:r>
                        <a:rPr lang="fr-CA" sz="1500" b="0" dirty="0">
                          <a:solidFill>
                            <a:srgbClr val="000000"/>
                          </a:solidFill>
                          <a:effectLst/>
                        </a:rPr>
                        <a:t>1 </a:t>
                      </a:r>
                      <a:r>
                        <a:rPr lang="fr-CA" sz="1500" b="0" dirty="0" smtClean="0">
                          <a:solidFill>
                            <a:srgbClr val="000000"/>
                          </a:solidFill>
                          <a:effectLst/>
                        </a:rPr>
                        <a:t>Application Deadline</a:t>
                      </a:r>
                      <a:endParaRPr lang="en-CA" sz="15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1500" b="0" dirty="0" smtClean="0">
                          <a:solidFill>
                            <a:srgbClr val="000000"/>
                          </a:solidFill>
                          <a:effectLst/>
                        </a:rPr>
                        <a:t>March</a:t>
                      </a:r>
                      <a:r>
                        <a:rPr lang="en-CA" sz="15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1</a:t>
                      </a:r>
                      <a:r>
                        <a:rPr lang="en-CA" sz="1500" b="0" dirty="0" smtClean="0">
                          <a:solidFill>
                            <a:srgbClr val="000000"/>
                          </a:solidFill>
                          <a:effectLst/>
                        </a:rPr>
                        <a:t>, 2016</a:t>
                      </a:r>
                      <a:endParaRPr lang="en-CA" sz="15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36195" marB="3619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Anticipated Stage 1 Notice of 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effectLst/>
                        </a:rPr>
                        <a:t>Decision</a:t>
                      </a:r>
                      <a:endParaRPr lang="en-CA" sz="15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1500" b="0" dirty="0" smtClean="0">
                          <a:solidFill>
                            <a:srgbClr val="000000"/>
                          </a:solidFill>
                          <a:effectLst/>
                        </a:rPr>
                        <a:t>May 16, 2016</a:t>
                      </a:r>
                      <a:endParaRPr lang="en-CA" sz="15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36195" marB="3619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Anticipated 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effectLst/>
                        </a:rPr>
                        <a:t>Notice 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of Decision </a:t>
                      </a:r>
                      <a:endParaRPr lang="en-CA" sz="15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1500" b="0" dirty="0" smtClean="0">
                          <a:solidFill>
                            <a:srgbClr val="000000"/>
                          </a:solidFill>
                          <a:effectLst/>
                        </a:rPr>
                        <a:t>July 4, 2016</a:t>
                      </a:r>
                      <a:endParaRPr lang="en-CA" sz="15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36195" marB="3619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0" noProof="0" dirty="0" smtClean="0">
                          <a:solidFill>
                            <a:srgbClr val="000000"/>
                          </a:solidFill>
                          <a:effectLst/>
                        </a:rPr>
                        <a:t>Funding</a:t>
                      </a:r>
                      <a:r>
                        <a:rPr lang="fr-CA" sz="1500" b="0" dirty="0" smtClean="0">
                          <a:solidFill>
                            <a:srgbClr val="000000"/>
                          </a:solidFill>
                          <a:effectLst/>
                        </a:rPr>
                        <a:t> Start </a:t>
                      </a:r>
                      <a:r>
                        <a:rPr lang="fr-CA" sz="1500" b="0" dirty="0">
                          <a:solidFill>
                            <a:srgbClr val="000000"/>
                          </a:solidFill>
                          <a:effectLst/>
                        </a:rPr>
                        <a:t>Date </a:t>
                      </a:r>
                      <a:endParaRPr lang="en-CA" sz="15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1500" b="0" dirty="0" smtClean="0">
                          <a:solidFill>
                            <a:srgbClr val="000000"/>
                          </a:solidFill>
                          <a:effectLst/>
                        </a:rPr>
                        <a:t>July 1, 2016</a:t>
                      </a:r>
                      <a:endParaRPr lang="en-CA" sz="15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36195" marB="36195" anchor="ctr"/>
                </a:tc>
              </a:tr>
            </a:tbl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33</a:t>
            </a:fld>
            <a:endParaRPr lang="en-CA" sz="105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867400"/>
            <a:ext cx="8229600" cy="584775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Scheme is designed to capture ideas with the greatest potential for important advances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126705" cy="713232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plan for integrating existing legacy open programs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226026" y="1143000"/>
            <a:ext cx="8765574" cy="5638800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As part of the implementation of the Reforms, a number of existing open programs will be integrated.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CIHR has been piloting the new Project Scheme design elements in many of these programs to ensure applicability of the new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design.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As the pilot results have been positive, these programs will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 integrated into the new open funding schemes.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application deadlines for the </a:t>
            </a:r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final competition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for each of these programs are: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ensure a smooth transition, </a:t>
            </a:r>
            <a:r>
              <a:rPr lang="en-US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minimum thresholds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will be established for partnered/integrated KT applications in the Project Scheme and for new/early career investigators in the Foundation Scheme.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46266"/>
              </p:ext>
            </p:extLst>
          </p:nvPr>
        </p:nvGraphicFramePr>
        <p:xfrm>
          <a:off x="914400" y="3124200"/>
          <a:ext cx="7391399" cy="2329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5005"/>
                <a:gridCol w="2073197"/>
                <a:gridCol w="2073197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Legacy Open Program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9427" marR="8942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Competition Launch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Application Deadline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>
                    <a:solidFill>
                      <a:srgbClr val="92D050"/>
                    </a:solidFill>
                  </a:tcPr>
                </a:tc>
              </a:tr>
              <a:tr h="263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Open Operating Grants Program 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November 2013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March 2015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</a:tr>
              <a:tr h="263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Partnerships for Health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System Improvement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June 2015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October 2015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</a:tr>
              <a:tr h="263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Knowledge Synthesis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June 2015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December 2015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</a:tr>
              <a:tr h="263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Knowledge to Action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June 2015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October 2015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</a:tr>
              <a:tr h="263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Proof-of-Principle (I and II)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June 2015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September 2015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</a:tr>
              <a:tr h="281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Industry-Partnered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Collaborative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Research Program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June 2015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September 2015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</a:tr>
              <a:tr h="263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New Investigator Salary Awards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July 2015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December 2015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427" marR="89427" marT="0" marB="0" anchor="ctr"/>
                </a:tc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34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143000" y="2514600"/>
            <a:ext cx="7297738" cy="1524000"/>
          </a:xfrm>
          <a:solidFill>
            <a:schemeClr val="accent2"/>
          </a:solidFill>
        </p:spPr>
        <p:txBody>
          <a:bodyPr anchor="ctr"/>
          <a:lstStyle/>
          <a:p>
            <a:pPr algn="ctr" eaLnBrk="1" hangingPunct="1">
              <a:tabLst>
                <a:tab pos="5713413" algn="l"/>
              </a:tabLst>
            </a:pPr>
            <a:r>
              <a:rPr lang="en-US" altLang="ja-JP" sz="2800" b="1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College of Reviewers</a:t>
            </a:r>
          </a:p>
        </p:txBody>
      </p:sp>
    </p:spTree>
    <p:extLst>
      <p:ext uri="{BB962C8B-B14F-4D97-AF65-F5344CB8AC3E}">
        <p14:creationId xmlns:p14="http://schemas.microsoft.com/office/powerpoint/2010/main" val="15923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441448" y="304800"/>
            <a:ext cx="6702552" cy="713232"/>
          </a:xfrm>
        </p:spPr>
        <p:txBody>
          <a:bodyPr anchor="ctr">
            <a:normAutofit/>
          </a:bodyPr>
          <a:lstStyle/>
          <a:p>
            <a:pPr algn="r"/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When will recruitment for the College begin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152400" y="1447800"/>
            <a:ext cx="5105400" cy="4953000"/>
          </a:xfrm>
        </p:spPr>
        <p:txBody>
          <a:bodyPr>
            <a:noAutofit/>
          </a:bodyPr>
          <a:lstStyle/>
          <a:p>
            <a:pPr lvl="0" eaLnBrk="1" hangingPunct="1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CIHR will begin to enroll College members in the coming months,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ed-in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approach. </a:t>
            </a:r>
          </a:p>
          <a:p>
            <a:pPr lvl="0" eaLnBrk="1" hangingPunct="1">
              <a:spcBef>
                <a:spcPts val="0"/>
              </a:spcBef>
              <a:buClrTx/>
              <a:buFont typeface="Arial" pitchFamily="34" charset="0"/>
              <a:buChar char="•"/>
            </a:pP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waves will be CIHR’s current and recently active reviewers. </a:t>
            </a:r>
            <a:endParaRPr lang="en-US" sz="1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ts val="0"/>
              </a:spcBef>
              <a:buClrTx/>
              <a:buFont typeface="Arial" pitchFamily="34" charset="0"/>
              <a:buChar char="•"/>
            </a:pP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Reviewers will be asked to agree to a set of terms and conditions for the College and will be asked to validate a reviewer profile.</a:t>
            </a: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ts val="0"/>
              </a:spcBef>
              <a:buClrTx/>
              <a:buFont typeface="Arial" pitchFamily="34" charset="0"/>
              <a:buChar char="•"/>
            </a:pP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parallel, a number of targeted recruitment approaches will be developed to address areas where there are gaps in reviewer expertise. </a:t>
            </a:r>
          </a:p>
          <a:p>
            <a:pPr lvl="0" eaLnBrk="1" hangingPunct="1">
              <a:spcBef>
                <a:spcPts val="0"/>
              </a:spcBef>
              <a:buClrTx/>
              <a:buFont typeface="Arial" pitchFamily="34" charset="0"/>
              <a:buChar char="•"/>
            </a:pP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interesting in becoming a member of the College of Reviewers please contact the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esearch office at your institution. </a:t>
            </a:r>
          </a:p>
          <a:p>
            <a:pPr lvl="0" eaLnBrk="1" hangingPunct="1">
              <a:spcBef>
                <a:spcPts val="0"/>
              </a:spcBef>
              <a:buClrTx/>
              <a:buFont typeface="Arial" pitchFamily="34" charset="0"/>
              <a:buChar char="•"/>
            </a:pP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CIHR will be coordinating with institutions to identify potential College members.</a:t>
            </a: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68550" y="1360715"/>
            <a:ext cx="3962400" cy="3200401"/>
            <a:chOff x="2133600" y="1149663"/>
            <a:chExt cx="7010400" cy="5600700"/>
          </a:xfrm>
        </p:grpSpPr>
        <p:sp>
          <p:nvSpPr>
            <p:cNvPr id="6" name="Rectangle 5"/>
            <p:cNvSpPr/>
            <p:nvPr/>
          </p:nvSpPr>
          <p:spPr>
            <a:xfrm>
              <a:off x="2585605" y="3397563"/>
              <a:ext cx="6106391" cy="1676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85605" y="5073963"/>
              <a:ext cx="6106391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133600" y="1149663"/>
              <a:ext cx="7010400" cy="2247900"/>
              <a:chOff x="1066800" y="38100"/>
              <a:chExt cx="7010400" cy="2247900"/>
            </a:xfrm>
            <a:solidFill>
              <a:schemeClr val="bg1"/>
            </a:solidFill>
          </p:grpSpPr>
          <p:sp>
            <p:nvSpPr>
              <p:cNvPr id="19" name="Isosceles Triangle 18"/>
              <p:cNvSpPr/>
              <p:nvPr/>
            </p:nvSpPr>
            <p:spPr>
              <a:xfrm>
                <a:off x="1066800" y="38100"/>
                <a:ext cx="7010400" cy="14478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8805" y="1333500"/>
                <a:ext cx="6106391" cy="952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461779" y="2102161"/>
              <a:ext cx="4339774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Quality Peer Review</a:t>
              </a:r>
            </a:p>
            <a:p>
              <a:pPr algn="ctr"/>
              <a:r>
                <a:rPr lang="en-U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Peer Review System</a:t>
              </a:r>
              <a:endParaRPr lang="en-US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85607" y="3799664"/>
              <a:ext cx="6106389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Breadth and Diversity of Experience</a:t>
              </a:r>
              <a:endParaRPr lang="en-US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10398" y="5588991"/>
              <a:ext cx="1781628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Structured</a:t>
              </a:r>
            </a:p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Recruitment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15510" y="5448872"/>
              <a:ext cx="1600198" cy="105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Training</a:t>
              </a:r>
            </a:p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</a:p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Mentoring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15710" y="5571168"/>
              <a:ext cx="1676403" cy="75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Quality</a:t>
              </a:r>
            </a:p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Assurance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08442" y="5571168"/>
              <a:ext cx="177028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Recognition</a:t>
              </a:r>
            </a:p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Program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015509" y="5073963"/>
              <a:ext cx="0" cy="167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15708" y="5072337"/>
              <a:ext cx="0" cy="167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292109" y="5056133"/>
              <a:ext cx="0" cy="167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36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702552" cy="713232"/>
          </a:xfrm>
        </p:spPr>
        <p:txBody>
          <a:bodyPr anchor="ctr">
            <a:normAutofit/>
          </a:bodyPr>
          <a:lstStyle/>
          <a:p>
            <a:pPr algn="r"/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Who is helping CIHR build the College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295400"/>
            <a:ext cx="5715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68580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285750" lvl="0" indent="-285750" eaLnBrk="1" fontAlgn="base" hangingPunct="1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An Interim </a:t>
            </a:r>
            <a:r>
              <a:rPr lang="en-CA" sz="1500" dirty="0">
                <a:solidFill>
                  <a:prstClr val="black"/>
                </a:solidFill>
              </a:rPr>
              <a:t>Advisory Group </a:t>
            </a:r>
            <a:r>
              <a:rPr lang="en-CA" sz="1500" dirty="0" smtClean="0">
                <a:solidFill>
                  <a:prstClr val="black"/>
                </a:solidFill>
              </a:rPr>
              <a:t>has been established </a:t>
            </a:r>
            <a:r>
              <a:rPr lang="en-US" sz="1500" dirty="0" smtClean="0">
                <a:solidFill>
                  <a:prstClr val="black"/>
                </a:solidFill>
              </a:rPr>
              <a:t>to</a:t>
            </a:r>
            <a:r>
              <a:rPr lang="en-US" sz="1500" dirty="0">
                <a:solidFill>
                  <a:prstClr val="black"/>
                </a:solidFill>
              </a:rPr>
              <a:t>:</a:t>
            </a:r>
          </a:p>
          <a:p>
            <a:pPr marL="971550" lvl="1" eaLnBrk="1" fontAlgn="base" hangingPunct="1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­"/>
            </a:pPr>
            <a:r>
              <a:rPr lang="en-CA" sz="1500" dirty="0">
                <a:solidFill>
                  <a:prstClr val="black"/>
                </a:solidFill>
              </a:rPr>
              <a:t>Serve as an advisory body to refine the College </a:t>
            </a:r>
            <a:r>
              <a:rPr lang="en-CA" sz="1500" dirty="0" smtClean="0">
                <a:solidFill>
                  <a:prstClr val="black"/>
                </a:solidFill>
              </a:rPr>
              <a:t>design</a:t>
            </a:r>
          </a:p>
          <a:p>
            <a:pPr marL="971550" lvl="1" eaLnBrk="1" fontAlgn="base" hangingPunct="1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­"/>
            </a:pPr>
            <a:r>
              <a:rPr lang="en-CA" sz="1500" dirty="0" smtClean="0">
                <a:solidFill>
                  <a:prstClr val="black"/>
                </a:solidFill>
              </a:rPr>
              <a:t>Act </a:t>
            </a:r>
            <a:r>
              <a:rPr lang="en-CA" sz="1500" dirty="0">
                <a:solidFill>
                  <a:prstClr val="black"/>
                </a:solidFill>
              </a:rPr>
              <a:t>as champions for the College and its </a:t>
            </a:r>
            <a:r>
              <a:rPr lang="en-CA" sz="1500" dirty="0" smtClean="0">
                <a:solidFill>
                  <a:prstClr val="black"/>
                </a:solidFill>
              </a:rPr>
              <a:t>credibility</a:t>
            </a:r>
          </a:p>
          <a:p>
            <a:pPr marL="971550" lvl="1" eaLnBrk="1" fontAlgn="base" hangingPunct="1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­"/>
            </a:pPr>
            <a:r>
              <a:rPr lang="en-CA" sz="1500" dirty="0" smtClean="0">
                <a:solidFill>
                  <a:prstClr val="black"/>
                </a:solidFill>
              </a:rPr>
              <a:t>Contribute </a:t>
            </a:r>
            <a:r>
              <a:rPr lang="en-CA" sz="1500" dirty="0">
                <a:solidFill>
                  <a:prstClr val="black"/>
                </a:solidFill>
              </a:rPr>
              <a:t>to defining the structure for the College of </a:t>
            </a:r>
            <a:r>
              <a:rPr lang="en-CA" sz="1500" dirty="0" smtClean="0">
                <a:solidFill>
                  <a:prstClr val="black"/>
                </a:solidFill>
              </a:rPr>
              <a:t>Reviewers</a:t>
            </a:r>
          </a:p>
          <a:p>
            <a:pPr marL="971550" lvl="1" eaLnBrk="1" fontAlgn="base" hangingPunct="1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­"/>
            </a:pPr>
            <a:r>
              <a:rPr lang="en-CA" sz="1500" dirty="0" smtClean="0">
                <a:solidFill>
                  <a:prstClr val="black"/>
                </a:solidFill>
              </a:rPr>
              <a:t>Provide </a:t>
            </a:r>
            <a:r>
              <a:rPr lang="en-CA" sz="1500" dirty="0">
                <a:solidFill>
                  <a:prstClr val="black"/>
                </a:solidFill>
              </a:rPr>
              <a:t>input and advice into the key components, as well as short-term targets of the </a:t>
            </a:r>
            <a:r>
              <a:rPr lang="en-CA" sz="1500" dirty="0" smtClean="0">
                <a:solidFill>
                  <a:prstClr val="black"/>
                </a:solidFill>
              </a:rPr>
              <a:t>College</a:t>
            </a:r>
            <a:endParaRPr lang="en-US" sz="1500" dirty="0">
              <a:solidFill>
                <a:prstClr val="black"/>
              </a:solidFill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sz="1500" dirty="0">
              <a:solidFill>
                <a:prstClr val="black"/>
              </a:solidFill>
            </a:endParaRPr>
          </a:p>
          <a:p>
            <a:pPr marL="342900" indent="-342900" eaLnBrk="1" hangingPunct="1">
              <a:buClrTx/>
              <a:buFont typeface="Arial" pitchFamily="34" charset="0"/>
              <a:buChar char="•"/>
            </a:pP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1600200"/>
            <a:ext cx="2819400" cy="30777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300" b="1" dirty="0" smtClean="0">
                <a:solidFill>
                  <a:prstClr val="black"/>
                </a:solidFill>
              </a:rPr>
              <a:t>College Advisory Group Members</a:t>
            </a:r>
            <a:r>
              <a:rPr lang="en-US" sz="1300" b="1" dirty="0">
                <a:solidFill>
                  <a:prstClr val="black"/>
                </a:solidFill>
              </a:rPr>
              <a:t>: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Gerry Wright, McMaster University (Chair)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Brett Finlay, University of British Columbia (previous Chair – on sabbatical)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Ivy </a:t>
            </a:r>
            <a:r>
              <a:rPr lang="en-US" sz="1300" dirty="0" err="1">
                <a:solidFill>
                  <a:prstClr val="black"/>
                </a:solidFill>
              </a:rPr>
              <a:t>Bourgeault</a:t>
            </a:r>
            <a:r>
              <a:rPr lang="en-US" sz="1300" dirty="0">
                <a:solidFill>
                  <a:prstClr val="black"/>
                </a:solidFill>
              </a:rPr>
              <a:t>, University of Ottawa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Andreas </a:t>
            </a:r>
            <a:r>
              <a:rPr lang="en-US" sz="1300" dirty="0" err="1">
                <a:solidFill>
                  <a:prstClr val="black"/>
                </a:solidFill>
              </a:rPr>
              <a:t>Laupacis</a:t>
            </a:r>
            <a:r>
              <a:rPr lang="en-US" sz="1300" dirty="0">
                <a:solidFill>
                  <a:prstClr val="black"/>
                </a:solidFill>
              </a:rPr>
              <a:t>, St. Michael’s </a:t>
            </a:r>
            <a:r>
              <a:rPr lang="en-US" sz="1300" dirty="0" smtClean="0">
                <a:solidFill>
                  <a:prstClr val="black"/>
                </a:solidFill>
              </a:rPr>
              <a:t>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Martin Schechter, University of British Columbia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3657600"/>
            <a:ext cx="571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68580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288925" indent="-288925" eaLnBrk="1" hangingPunct="1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CA" sz="1500" dirty="0" smtClean="0">
                <a:solidFill>
                  <a:prstClr val="black"/>
                </a:solidFill>
              </a:rPr>
              <a:t>Senior leaders will also be recruited from various research communities to act as </a:t>
            </a:r>
            <a:r>
              <a:rPr lang="en-CA" sz="1500" b="1" i="1" dirty="0" smtClean="0">
                <a:solidFill>
                  <a:prstClr val="black"/>
                </a:solidFill>
              </a:rPr>
              <a:t>expertise cluster leads </a:t>
            </a:r>
            <a:r>
              <a:rPr lang="en-CA" sz="1500" dirty="0" smtClean="0">
                <a:solidFill>
                  <a:prstClr val="black"/>
                </a:solidFill>
              </a:rPr>
              <a:t>in the College. An expression of interest process will be launched in February 2015.</a:t>
            </a:r>
          </a:p>
          <a:p>
            <a:pPr marL="288925" indent="-288925" eaLnBrk="1" hangingPunct="1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CA" sz="1500" dirty="0" smtClean="0">
              <a:solidFill>
                <a:prstClr val="black"/>
              </a:solidFill>
            </a:endParaRPr>
          </a:p>
          <a:p>
            <a:pPr marL="288925" indent="-288925" eaLnBrk="1" hangingPunct="1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Key partners are also being engaged as we </a:t>
            </a:r>
            <a:r>
              <a:rPr lang="en-US" sz="1500" dirty="0" smtClean="0">
                <a:solidFill>
                  <a:prstClr val="black"/>
                </a:solidFill>
              </a:rPr>
              <a:t>develop </a:t>
            </a:r>
            <a:r>
              <a:rPr lang="en-US" sz="1500" dirty="0">
                <a:solidFill>
                  <a:prstClr val="black"/>
                </a:solidFill>
              </a:rPr>
              <a:t>key elements of the College</a:t>
            </a:r>
            <a:r>
              <a:rPr lang="en-US" sz="1500" dirty="0" smtClean="0">
                <a:solidFill>
                  <a:prstClr val="black"/>
                </a:solidFill>
              </a:rPr>
              <a:t>.</a:t>
            </a:r>
            <a:endParaRPr lang="en-CA" sz="1500" dirty="0" smtClean="0">
              <a:solidFill>
                <a:prstClr val="black"/>
              </a:solidFill>
            </a:endParaRPr>
          </a:p>
          <a:p>
            <a:pPr lvl="1" indent="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sz="1500" dirty="0">
              <a:solidFill>
                <a:prstClr val="black"/>
              </a:solidFill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sz="1500" dirty="0">
              <a:solidFill>
                <a:prstClr val="black"/>
              </a:solidFill>
            </a:endParaRPr>
          </a:p>
          <a:p>
            <a:pPr marL="342900" indent="-342900" eaLnBrk="1" hangingPunct="1">
              <a:buClrTx/>
              <a:buFont typeface="Arial" pitchFamily="34" charset="0"/>
              <a:buChar char="•"/>
            </a:pP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37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125955" cy="53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62656" y="1752600"/>
            <a:ext cx="6172200" cy="16002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i="1" dirty="0" smtClean="0">
                <a:latin typeface="Arial" pitchFamily="34" charset="0"/>
                <a:cs typeface="Arial" pitchFamily="34" charset="0"/>
              </a:rPr>
              <a:t>Health Research Roadmap II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(2014) is an updated version of CIHR’s previous strategic plan (2009-2013).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7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500" dirty="0" smtClean="0">
                <a:latin typeface="Arial" pitchFamily="34" charset="0"/>
                <a:cs typeface="Arial" pitchFamily="34" charset="0"/>
              </a:rPr>
              <a:t>It strikes a </a:t>
            </a:r>
            <a:r>
              <a:rPr lang="en-CA" sz="1500" dirty="0">
                <a:latin typeface="Arial" pitchFamily="34" charset="0"/>
                <a:cs typeface="Arial" pitchFamily="34" charset="0"/>
              </a:rPr>
              <a:t>balance between </a:t>
            </a:r>
            <a:r>
              <a:rPr lang="en-US" altLang="en-US" sz="1500" b="1" dirty="0">
                <a:latin typeface="Arial" charset="0"/>
                <a:cs typeface="Arial" charset="0"/>
              </a:rPr>
              <a:t>completing</a:t>
            </a:r>
            <a:r>
              <a:rPr lang="en-US" altLang="en-US" sz="1500" i="1" dirty="0">
                <a:latin typeface="Arial" charset="0"/>
                <a:cs typeface="Arial" charset="0"/>
              </a:rPr>
              <a:t> </a:t>
            </a:r>
            <a:r>
              <a:rPr lang="en-US" alt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the transformation we set to achieve in </a:t>
            </a:r>
            <a:r>
              <a:rPr lang="en-US" altLang="en-US" sz="15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Roadmap </a:t>
            </a:r>
            <a:r>
              <a:rPr lang="en-US" altLang="en-US" sz="15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(2009)</a:t>
            </a:r>
            <a:r>
              <a:rPr lang="en-US" altLang="en-US" sz="15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and </a:t>
            </a:r>
            <a:r>
              <a:rPr lang="en-US" altLang="en-US" sz="1500" b="1" dirty="0">
                <a:latin typeface="Arial" charset="0"/>
                <a:cs typeface="Arial" charset="0"/>
              </a:rPr>
              <a:t>aligning</a:t>
            </a:r>
            <a:r>
              <a:rPr lang="en-US" altLang="en-US" sz="1500" dirty="0">
                <a:latin typeface="Arial" charset="0"/>
                <a:cs typeface="Arial" charset="0"/>
              </a:rPr>
              <a:t> t</a:t>
            </a:r>
            <a:r>
              <a:rPr lang="en-US" alt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o the future</a:t>
            </a:r>
            <a:r>
              <a:rPr lang="en-CA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en-CA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4725" y="4864608"/>
            <a:ext cx="3749675" cy="1143000"/>
          </a:xfrm>
          <a:prstGeom prst="rect">
            <a:avLst/>
          </a:prstGeom>
          <a:ln w="28575">
            <a:solidFill>
              <a:srgbClr val="008000"/>
            </a:solidFill>
            <a:prstDash val="sysDot"/>
          </a:ln>
        </p:spPr>
        <p:txBody>
          <a:bodyPr t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also be </a:t>
            </a:r>
            <a:r>
              <a:rPr lang="en-US" alt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initiatives and activities that CIHR must embrace to stay relevant and aligned to the future.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4306" y="4655058"/>
            <a:ext cx="2830512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Aligning to the Future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652271" y="4876800"/>
            <a:ext cx="3749675" cy="1143000"/>
          </a:xfrm>
          <a:prstGeom prst="rect">
            <a:avLst/>
          </a:prstGeom>
          <a:ln w="28575">
            <a:solidFill>
              <a:srgbClr val="008000"/>
            </a:solidFill>
            <a:prstDash val="sysDot"/>
          </a:ln>
        </p:spPr>
        <p:txBody>
          <a:bodyPr t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of current </a:t>
            </a:r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initiatives and activities will </a:t>
            </a:r>
            <a:r>
              <a:rPr lang="en-US" alt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an important part of </a:t>
            </a:r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II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0679" y="4653470"/>
            <a:ext cx="2922588" cy="4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Completing Roadmap </a:t>
            </a:r>
          </a:p>
        </p:txBody>
      </p:sp>
      <p:pic>
        <p:nvPicPr>
          <p:cNvPr id="11" name="Picture 2" descr="C:\Users\tbell\AppData\Local\Microsoft\Windows\Temporary Internet Files\Content.IE5\DCAJ5Q2I\MC9000242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856" y="4161151"/>
            <a:ext cx="871339" cy="64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 bwMode="auto">
          <a:xfrm>
            <a:off x="2441448" y="353568"/>
            <a:ext cx="6702552" cy="71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CA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link between Roadmap I and Roadmap II?</a:t>
            </a:r>
            <a:endParaRPr lang="en-CA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4</a:t>
            </a:fld>
            <a:endParaRPr lang="en-CA" sz="1050" dirty="0">
              <a:solidFill>
                <a:srgbClr val="000000"/>
              </a:solidFill>
            </a:endParaRPr>
          </a:p>
        </p:txBody>
      </p:sp>
      <p:pic>
        <p:nvPicPr>
          <p:cNvPr id="14" name="Picture 2" descr="C:\Users\Yasmine\AppData\Local\Microsoft\Windows\Temporary Internet Files\Content.IE5\MHP0O6HH\470186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147226"/>
            <a:ext cx="2834640" cy="31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5824" y="3492992"/>
            <a:ext cx="2148840" cy="7848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</a:rPr>
              <a:t>HEALTH RESEARCH ROADMAP II: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Capturing innovation to produce better health and health care for Canadians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Strategic Plan 2014-15 – 2018-19</a:t>
            </a:r>
            <a:endParaRPr kumimoji="0" lang="en-C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352354" y="2185607"/>
            <a:ext cx="253466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CIHR</a:t>
            </a:r>
          </a:p>
        </p:txBody>
      </p:sp>
    </p:spTree>
    <p:extLst>
      <p:ext uri="{BB962C8B-B14F-4D97-AF65-F5344CB8AC3E}">
        <p14:creationId xmlns:p14="http://schemas.microsoft.com/office/powerpoint/2010/main" val="42790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56394" y="2164991"/>
            <a:ext cx="8708358" cy="3810000"/>
          </a:xfrm>
          <a:prstGeom prst="rightArrow">
            <a:avLst>
              <a:gd name="adj1" fmla="val 77401"/>
              <a:gd name="adj2" fmla="val 28943"/>
            </a:avLst>
          </a:prstGeom>
          <a:gradFill flip="none" rotWithShape="1">
            <a:gsLst>
              <a:gs pos="43000">
                <a:srgbClr val="3E9E6E">
                  <a:alpha val="85000"/>
                </a:srgbClr>
              </a:gs>
              <a:gs pos="0">
                <a:srgbClr val="339966"/>
              </a:gs>
              <a:gs pos="95000">
                <a:schemeClr val="tx1"/>
              </a:gs>
            </a:gsLst>
            <a:lin ang="0" scaled="1"/>
            <a:tileRect/>
          </a:gradFill>
          <a:ln w="1270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6430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2441448" y="353568"/>
            <a:ext cx="6702552" cy="71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CA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CIHR’s strategic directions </a:t>
            </a:r>
          </a:p>
          <a:p>
            <a:pPr algn="r"/>
            <a:r>
              <a:rPr lang="en-CA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next five years?</a:t>
            </a:r>
            <a:endParaRPr lang="en-CA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46088" y="4925781"/>
            <a:ext cx="885139" cy="502920"/>
          </a:xfrm>
          <a:prstGeom prst="rect">
            <a:avLst/>
          </a:prstGeom>
          <a:solidFill>
            <a:srgbClr val="3366CC"/>
          </a:solidFill>
          <a:ln w="12700" cap="flat" cmpd="sng" algn="ctr">
            <a:solidFill>
              <a:srgbClr val="0033CC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Aboriginal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Wellness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93091" y="4925780"/>
            <a:ext cx="885139" cy="502920"/>
          </a:xfrm>
          <a:prstGeom prst="rect">
            <a:avLst/>
          </a:prstGeom>
          <a:solidFill>
            <a:srgbClr val="3366CC"/>
          </a:solidFill>
          <a:ln w="12700" cap="flat" cmpd="sng" algn="ctr">
            <a:solidFill>
              <a:srgbClr val="0033CC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Prevention</a:t>
            </a:r>
            <a:r>
              <a:rPr kumimoji="0" lang="en-CA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&amp; Promotion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40094" y="4925781"/>
            <a:ext cx="885139" cy="502920"/>
          </a:xfrm>
          <a:prstGeom prst="rect">
            <a:avLst/>
          </a:prstGeom>
          <a:solidFill>
            <a:srgbClr val="3366CC"/>
          </a:solidFill>
          <a:ln w="12700" cap="flat" cmpd="sng" algn="ctr">
            <a:solidFill>
              <a:srgbClr val="0033CC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Quality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of Life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17228" y="4925781"/>
            <a:ext cx="866996" cy="502920"/>
          </a:xfrm>
          <a:prstGeom prst="rect">
            <a:avLst/>
          </a:prstGeom>
          <a:solidFill>
            <a:srgbClr val="3366CC"/>
          </a:solidFill>
          <a:ln w="12700" cap="flat" cmpd="sng" algn="ctr">
            <a:solidFill>
              <a:srgbClr val="0033CC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Health Innovations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56394" y="1396425"/>
            <a:ext cx="8431212" cy="58477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Roadmap II</a:t>
            </a:r>
            <a:r>
              <a:rPr kumimoji="0" lang="en-CA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’s strategic directions will guide efforts and investments to advance knowledge and capture innovation for better health and health care.</a:t>
            </a:r>
            <a:endParaRPr kumimoji="0" lang="en-CA" sz="16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7228" y="2696020"/>
            <a:ext cx="3705772" cy="749808"/>
          </a:xfrm>
          <a:prstGeom prst="rect">
            <a:avLst/>
          </a:prstGeom>
          <a:solidFill>
            <a:srgbClr val="993300"/>
          </a:solidFill>
          <a:ln w="9525" cap="flat" cmpd="sng" algn="ctr">
            <a:solidFill>
              <a:srgbClr val="8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Strategic Direction #1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smtClean="0">
                <a:latin typeface="+mj-lt"/>
                <a:cs typeface="Arial" panose="020B0604020202020204" pitchFamily="34" charset="0"/>
              </a:rPr>
              <a:t>Promoting </a:t>
            </a:r>
            <a:r>
              <a:rPr lang="en-US" sz="1400" i="1" kern="0" dirty="0">
                <a:latin typeface="+mj-lt"/>
                <a:cs typeface="Arial" panose="020B0604020202020204" pitchFamily="34" charset="0"/>
              </a:rPr>
              <a:t>excellence, creativity and breadth in health research and knowledge </a:t>
            </a:r>
            <a:r>
              <a:rPr lang="en-US" sz="1400" i="1" kern="0" dirty="0" smtClean="0">
                <a:latin typeface="+mj-lt"/>
                <a:cs typeface="Arial" panose="020B0604020202020204" pitchFamily="34" charset="0"/>
              </a:rPr>
              <a:t>translation</a:t>
            </a:r>
            <a:endParaRPr lang="en-US" sz="1400" i="1" kern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7228" y="4097560"/>
            <a:ext cx="3703320" cy="749808"/>
          </a:xfrm>
          <a:prstGeom prst="rect">
            <a:avLst/>
          </a:prstGeom>
          <a:solidFill>
            <a:srgbClr val="3366CC"/>
          </a:solidFill>
          <a:ln w="12700" cap="flat" cmpd="sng" algn="ctr">
            <a:solidFill>
              <a:srgbClr val="0033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Strategic Direction #2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i="1" kern="0" dirty="0">
                <a:cs typeface="Arial" panose="020B0604020202020204" pitchFamily="34" charset="0"/>
              </a:rPr>
              <a:t>Mobilizing health research for transformation and </a:t>
            </a:r>
            <a:r>
              <a:rPr lang="en-CA" sz="1400" i="1" kern="0" dirty="0" smtClean="0">
                <a:cs typeface="Arial" panose="020B0604020202020204" pitchFamily="34" charset="0"/>
              </a:rPr>
              <a:t>impact</a:t>
            </a:r>
            <a:endParaRPr lang="en-CA" sz="1400" i="1" kern="0" dirty="0"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07807" y="3505133"/>
            <a:ext cx="1828800" cy="502920"/>
          </a:xfrm>
          <a:prstGeom prst="rect">
            <a:avLst/>
          </a:prstGeom>
          <a:solidFill>
            <a:srgbClr val="993300"/>
          </a:solidFill>
          <a:ln w="9525" cap="flat" cmpd="sng" algn="ctr">
            <a:solidFill>
              <a:srgbClr val="8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kern="0" dirty="0" smtClean="0">
                <a:latin typeface="+mj-lt"/>
                <a:cs typeface="Arial" panose="020B0604020202020204" pitchFamily="34" charset="0"/>
              </a:rPr>
              <a:t>Building a solid foundation for the future</a:t>
            </a:r>
            <a:endParaRPr lang="en-CA" sz="1200" kern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7228" y="3506557"/>
            <a:ext cx="1817362" cy="502920"/>
          </a:xfrm>
          <a:prstGeom prst="rect">
            <a:avLst/>
          </a:prstGeom>
          <a:solidFill>
            <a:srgbClr val="993300"/>
          </a:solidFill>
          <a:ln w="9525" cap="flat" cmpd="sng" algn="ctr">
            <a:solidFill>
              <a:srgbClr val="8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kern="0" dirty="0">
                <a:latin typeface="+mj-lt"/>
                <a:cs typeface="Arial" panose="020B0604020202020204" pitchFamily="34" charset="0"/>
              </a:rPr>
              <a:t>Supporting leading researchers and important advances in health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33727" y="2676903"/>
            <a:ext cx="2194560" cy="1325880"/>
          </a:xfrm>
          <a:prstGeom prst="rect">
            <a:avLst/>
          </a:prstGeom>
          <a:solidFill>
            <a:srgbClr val="C77349"/>
          </a:solidFill>
          <a:ln w="9525" cap="flat" cmpd="sng" algn="ctr">
            <a:solidFill>
              <a:srgbClr val="CE8560"/>
            </a:solidFill>
            <a:prstDash val="solid"/>
          </a:ln>
          <a:effectLst/>
        </p:spPr>
        <p:txBody>
          <a:bodyPr lIns="91440" rIns="0" rtlCol="0" anchor="ctr"/>
          <a:lstStyle/>
          <a:p>
            <a:pPr marL="91440" indent="-91440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0" dirty="0">
                <a:latin typeface="+mj-lt"/>
                <a:cs typeface="Arial" panose="020B0604020202020204" pitchFamily="34" charset="0"/>
              </a:rPr>
              <a:t>Feeding the innovation pipeline</a:t>
            </a:r>
          </a:p>
          <a:p>
            <a:pPr marL="91440" indent="-91440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0" dirty="0">
                <a:latin typeface="+mj-lt"/>
                <a:cs typeface="Arial" panose="020B0604020202020204" pitchFamily="34" charset="0"/>
              </a:rPr>
              <a:t>Re-defining excellence in training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71446" y="4105275"/>
            <a:ext cx="2194560" cy="1325880"/>
          </a:xfrm>
          <a:prstGeom prst="rect">
            <a:avLst/>
          </a:prstGeom>
          <a:solidFill>
            <a:srgbClr val="2D82FF"/>
          </a:solidFill>
          <a:ln w="9525" cap="flat" cmpd="sng" algn="ctr">
            <a:solidFill>
              <a:srgbClr val="3B8AFF"/>
            </a:solidFill>
            <a:prstDash val="solid"/>
          </a:ln>
          <a:effectLst/>
        </p:spPr>
        <p:txBody>
          <a:bodyPr lIns="91440" rIns="0" rtlCol="0" anchor="ctr"/>
          <a:lstStyle/>
          <a:p>
            <a:pPr marL="91440" indent="-9144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kern="0" dirty="0">
                <a:latin typeface="+mj-lt"/>
                <a:cs typeface="Arial" panose="020B0604020202020204" pitchFamily="34" charset="0"/>
              </a:rPr>
              <a:t>Identifying research gaps and prioritizing needs</a:t>
            </a:r>
          </a:p>
          <a:p>
            <a:pPr marL="91440" indent="-9144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kern="0" dirty="0">
                <a:latin typeface="+mj-lt"/>
                <a:cs typeface="Arial" panose="020B0604020202020204" pitchFamily="34" charset="0"/>
              </a:rPr>
              <a:t>Developing strategic initiatives</a:t>
            </a:r>
          </a:p>
          <a:p>
            <a:pPr marL="91440" indent="-9144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kern="0" dirty="0">
                <a:latin typeface="+mj-lt"/>
                <a:cs typeface="Arial" panose="020B0604020202020204" pitchFamily="34" charset="0"/>
              </a:rPr>
              <a:t>Increasing capacity and impact</a:t>
            </a:r>
          </a:p>
        </p:txBody>
      </p:sp>
      <p:sp>
        <p:nvSpPr>
          <p:cNvPr id="4" name="Rectangle 3"/>
          <p:cNvSpPr/>
          <p:nvPr/>
        </p:nvSpPr>
        <p:spPr>
          <a:xfrm>
            <a:off x="6320789" y="3048000"/>
            <a:ext cx="2518411" cy="2103120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b="1" i="1" dirty="0" smtClean="0">
                <a:solidFill>
                  <a:srgbClr val="339933"/>
                </a:solidFill>
              </a:rPr>
              <a:t>Capturing innovation to produce better health &amp; health care for Canadians</a:t>
            </a:r>
            <a:endParaRPr lang="en-US" b="1" i="1" dirty="0">
              <a:solidFill>
                <a:srgbClr val="33993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5152" y="2676903"/>
            <a:ext cx="91440" cy="1325880"/>
          </a:xfrm>
          <a:prstGeom prst="rect">
            <a:avLst/>
          </a:prstGeom>
          <a:solidFill>
            <a:srgbClr val="AC3900"/>
          </a:solidFill>
          <a:ln w="25400" cap="flat" cmpd="sng" algn="ctr">
            <a:solidFill>
              <a:srgbClr val="AC3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i="1" kern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2772" y="4106896"/>
            <a:ext cx="83820" cy="1325880"/>
          </a:xfrm>
          <a:prstGeom prst="rect">
            <a:avLst/>
          </a:prstGeom>
          <a:solidFill>
            <a:srgbClr val="4775D1"/>
          </a:solidFill>
          <a:ln w="25400" cap="flat" cmpd="sng" algn="ctr">
            <a:solidFill>
              <a:srgbClr val="4775D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i="1" kern="0" dirty="0"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5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8600" y="5739825"/>
            <a:ext cx="8638903" cy="338554"/>
          </a:xfrm>
          <a:prstGeom prst="rect">
            <a:avLst/>
          </a:prstGeom>
          <a:ln w="28575">
            <a:solidFill>
              <a:srgbClr val="008000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9pPr>
          </a:lstStyle>
          <a:p>
            <a:pPr algn="ctr"/>
            <a:r>
              <a:rPr lang="en-CA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CIHR is committed to supporting investigator-initiated research.</a:t>
            </a:r>
            <a:endParaRPr lang="en-CA" sz="16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3533503" y="2135468"/>
            <a:ext cx="5334000" cy="3276600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en-CA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500" b="1" dirty="0">
                <a:latin typeface="Arial" panose="020B0604020202020204" pitchFamily="34" charset="0"/>
                <a:cs typeface="Arial" panose="020B0604020202020204" pitchFamily="34" charset="0"/>
              </a:rPr>
              <a:t>investigator-initiated </a:t>
            </a:r>
            <a:r>
              <a:rPr lang="en-C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ideas and research, from discovery to application. </a:t>
            </a:r>
            <a:endParaRPr lang="en-C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Decreasing researcher burden with the </a:t>
            </a:r>
            <a:r>
              <a:rPr lang="en-CA" sz="1500" dirty="0">
                <a:latin typeface="Arial" panose="020B0604020202020204" pitchFamily="34" charset="0"/>
                <a:cs typeface="Arial" panose="020B0604020202020204" pitchFamily="34" charset="0"/>
              </a:rPr>
              <a:t>implementation of the </a:t>
            </a:r>
            <a:r>
              <a:rPr lang="en-CA" sz="1500" b="1" dirty="0">
                <a:latin typeface="Arial" panose="020B0604020202020204" pitchFamily="34" charset="0"/>
                <a:cs typeface="Arial" panose="020B0604020202020204" pitchFamily="34" charset="0"/>
              </a:rPr>
              <a:t>Foundation and Project Open funding schemes</a:t>
            </a:r>
            <a:r>
              <a:rPr lang="en-CA" sz="15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Improving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effectiveness, consistency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reliability, fairness and sustainability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of peer review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changes to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peer review processes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the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sustainability of the health research enterprise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the development of a</a:t>
            </a:r>
            <a:r>
              <a:rPr lang="en-C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vision to </a:t>
            </a:r>
            <a:r>
              <a:rPr lang="en-CA" sz="1500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en-CA" sz="1500" b="1" dirty="0">
                <a:latin typeface="Arial" panose="020B0604020202020204" pitchFamily="34" charset="0"/>
                <a:cs typeface="Arial" panose="020B0604020202020204" pitchFamily="34" charset="0"/>
              </a:rPr>
              <a:t> trainees </a:t>
            </a:r>
            <a:r>
              <a:rPr lang="en-C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for success in </a:t>
            </a:r>
            <a:r>
              <a:rPr lang="en-CA" sz="1500" dirty="0">
                <a:latin typeface="Arial" panose="020B0604020202020204" pitchFamily="34" charset="0"/>
                <a:cs typeface="Arial" panose="020B0604020202020204" pitchFamily="34" charset="0"/>
              </a:rPr>
              <a:t>both academic and </a:t>
            </a:r>
            <a:r>
              <a:rPr lang="en-CA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non-academic careers</a:t>
            </a:r>
            <a:r>
              <a:rPr lang="en-CA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2441448" y="353568"/>
            <a:ext cx="6702552" cy="71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CA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Does CIHR still value </a:t>
            </a:r>
          </a:p>
          <a:p>
            <a:pPr algn="r"/>
            <a:r>
              <a:rPr lang="en-CA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Investigator-Initiated Research?</a:t>
            </a:r>
            <a:endParaRPr lang="en-CA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Yasmine\AppData\Local\Microsoft\Windows\Temporary Internet Files\Content.IE5\9QIBEB5N\178715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11668"/>
            <a:ext cx="3193678" cy="25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1192540" y="3187188"/>
            <a:ext cx="312606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950" b="1" dirty="0" smtClean="0"/>
              <a:t>EXCELLENCE</a:t>
            </a:r>
            <a:endParaRPr lang="en-CA" sz="2950" b="1" dirty="0"/>
          </a:p>
        </p:txBody>
      </p:sp>
      <p:sp>
        <p:nvSpPr>
          <p:cNvPr id="12" name="Pentagon 11"/>
          <p:cNvSpPr/>
          <p:nvPr/>
        </p:nvSpPr>
        <p:spPr>
          <a:xfrm>
            <a:off x="228599" y="1219200"/>
            <a:ext cx="3193678" cy="760133"/>
          </a:xfrm>
          <a:prstGeom prst="homePlate">
            <a:avLst>
              <a:gd name="adj" fmla="val 33596"/>
            </a:avLst>
          </a:prstGeom>
          <a:solidFill>
            <a:srgbClr val="AC3900"/>
          </a:solidFill>
          <a:ln w="25400" cap="flat" cmpd="sng" algn="ctr">
            <a:solidFill>
              <a:srgbClr val="AC3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Strategic Direction #1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9313" y="1219200"/>
            <a:ext cx="5258190" cy="760133"/>
          </a:xfrm>
          <a:prstGeom prst="rect">
            <a:avLst/>
          </a:prstGeom>
          <a:solidFill>
            <a:srgbClr val="AC3900">
              <a:alpha val="25098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Promoting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excellence, creativity and breadth in health research and knowledge translation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6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3533113" y="2228850"/>
            <a:ext cx="5334389" cy="4171950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dirty="0"/>
              <a:t>Maximizing the health, social and economic </a:t>
            </a:r>
            <a:r>
              <a:rPr lang="en-CA" sz="1600" b="1" dirty="0"/>
              <a:t>impact </a:t>
            </a:r>
            <a:r>
              <a:rPr lang="en-CA" sz="1600" dirty="0"/>
              <a:t>of research through targeted and partnered investments.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Enabling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multidisciplinary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research to address complex research questions.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Focusing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health issues championed by Canadians.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Forging strategic alliances with new health and non-health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2441448" y="353568"/>
            <a:ext cx="6702552" cy="71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CA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Why does CIHR invest in </a:t>
            </a:r>
          </a:p>
          <a:p>
            <a:pPr algn="r"/>
            <a:r>
              <a:rPr lang="en-CA" sz="2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Priority-Driven Research?</a:t>
            </a:r>
            <a:endParaRPr lang="en-CA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9313" y="1219200"/>
            <a:ext cx="5258190" cy="760133"/>
          </a:xfrm>
          <a:prstGeom prst="rect">
            <a:avLst/>
          </a:prstGeom>
          <a:solidFill>
            <a:srgbClr val="4775D1">
              <a:alpha val="2470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b="1" kern="0" dirty="0">
                <a:solidFill>
                  <a:srgbClr val="000000"/>
                </a:solidFill>
                <a:cs typeface="Arial" panose="020B0604020202020204" pitchFamily="34" charset="0"/>
              </a:rPr>
              <a:t>Mobilizing health research for transformation and impact</a:t>
            </a:r>
          </a:p>
        </p:txBody>
      </p:sp>
      <p:sp>
        <p:nvSpPr>
          <p:cNvPr id="12" name="Pentagon 11"/>
          <p:cNvSpPr/>
          <p:nvPr/>
        </p:nvSpPr>
        <p:spPr>
          <a:xfrm>
            <a:off x="235112" y="1224063"/>
            <a:ext cx="3205794" cy="755270"/>
          </a:xfrm>
          <a:prstGeom prst="homePlate">
            <a:avLst>
              <a:gd name="adj" fmla="val 30415"/>
            </a:avLst>
          </a:prstGeom>
          <a:solidFill>
            <a:srgbClr val="4775D1"/>
          </a:solidFill>
          <a:ln w="25400" cap="flat" cmpd="sng" algn="ctr">
            <a:solidFill>
              <a:srgbClr val="4775D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Strategic Direction #2</a:t>
            </a:r>
          </a:p>
        </p:txBody>
      </p:sp>
      <p:pic>
        <p:nvPicPr>
          <p:cNvPr id="14" name="Picture 2" descr="C:\Users\Yasmine\AppData\Local\Microsoft\Windows\Temporary Internet Files\Content.IE5\5ZYVFKVC\20120322-57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2" y="2272552"/>
            <a:ext cx="3180652" cy="25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1905163" y="3187116"/>
            <a:ext cx="2671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MOBILIZE</a:t>
            </a:r>
            <a:endParaRPr lang="en-CA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228600" y="5739825"/>
            <a:ext cx="8638903" cy="338554"/>
          </a:xfrm>
          <a:prstGeom prst="rect">
            <a:avLst/>
          </a:prstGeom>
          <a:ln w="28575">
            <a:solidFill>
              <a:srgbClr val="008000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3" charset="-128"/>
              </a:defRPr>
            </a:lvl9pPr>
          </a:lstStyle>
          <a:p>
            <a:pPr algn="ctr"/>
            <a:r>
              <a:rPr lang="en-CA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in health innovation will be achieved through strategic alliances.</a:t>
            </a:r>
            <a:endParaRPr lang="en-CA" sz="16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7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9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5F19D-2E8B-4F18-A5D1-DBB692ABBAA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441448" y="353568"/>
            <a:ext cx="6702552" cy="713232"/>
          </a:xfrm>
        </p:spPr>
        <p:txBody>
          <a:bodyPr anchor="b">
            <a:noAutofit/>
          </a:bodyPr>
          <a:lstStyle/>
          <a:p>
            <a:pPr algn="r"/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new refreshed priorities for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riority-Driven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esearch?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6725" y="1198602"/>
            <a:ext cx="8296276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Discussions with researchers, partners and other stakeholders have informed a refreshed set of </a:t>
            </a:r>
            <a:r>
              <a:rPr lang="en-US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priorities</a:t>
            </a:r>
            <a:r>
              <a:rPr lang="en-CA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CA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8541" y="3048000"/>
            <a:ext cx="3165475" cy="838200"/>
          </a:xfrm>
          <a:prstGeom prst="rect">
            <a:avLst/>
          </a:prstGeom>
          <a:solidFill>
            <a:srgbClr val="EEECE1">
              <a:lumMod val="50000"/>
            </a:srgbClr>
          </a:solidFill>
          <a:ln w="2540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Health and wellness for Aboriginal peoples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8540" y="4152900"/>
            <a:ext cx="3197226" cy="838200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50000">
                <a:srgbClr val="009999">
                  <a:lumMod val="100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A healthier future through preventive action</a:t>
            </a:r>
          </a:p>
        </p:txBody>
      </p:sp>
      <p:sp>
        <p:nvSpPr>
          <p:cNvPr id="21" name="Pentagon 12"/>
          <p:cNvSpPr/>
          <p:nvPr/>
        </p:nvSpPr>
        <p:spPr>
          <a:xfrm>
            <a:off x="421716" y="1981200"/>
            <a:ext cx="3162300" cy="8382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80000">
                <a:srgbClr val="0000FF"/>
              </a:gs>
            </a:gsLst>
            <a:lin ang="0" scaled="1"/>
            <a:tileRect/>
          </a:gra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Enhanced 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patient experiences and outcomes through health innovation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6479" y="5257800"/>
            <a:ext cx="3189287" cy="838200"/>
          </a:xfrm>
          <a:prstGeom prst="rect">
            <a:avLst/>
          </a:prstGeom>
          <a:gradFill>
            <a:gsLst>
              <a:gs pos="0">
                <a:srgbClr val="577D3D"/>
              </a:gs>
              <a:gs pos="50000">
                <a:srgbClr val="577D3D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Improved quality of life for persons living with chronic conditions</a:t>
            </a:r>
          </a:p>
        </p:txBody>
      </p:sp>
      <p:sp>
        <p:nvSpPr>
          <p:cNvPr id="27" name="Pentagon 12"/>
          <p:cNvSpPr/>
          <p:nvPr/>
        </p:nvSpPr>
        <p:spPr>
          <a:xfrm>
            <a:off x="3888815" y="1981200"/>
            <a:ext cx="4828357" cy="8382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ysDot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Accelerating the discovery, development, evaluation and integration of health innovations into practice so that patients can receive the right treatments at the right time.</a:t>
            </a: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88815" y="3048000"/>
            <a:ext cx="4828358" cy="838200"/>
          </a:xfrm>
          <a:prstGeom prst="rect">
            <a:avLst/>
          </a:prstGeom>
          <a:noFill/>
          <a:ln w="25400" cap="flat" cmpd="sng" algn="ctr">
            <a:solidFill>
              <a:srgbClr val="EEECE1">
                <a:lumMod val="50000"/>
              </a:srgbClr>
            </a:solidFill>
            <a:prstDash val="sysDot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Supporting the health and wellness goals of Aboriginal peoples through shared research leadership and the establishment of culturally-sensitive policies and interventions.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97101" y="4152900"/>
            <a:ext cx="4828358" cy="838200"/>
          </a:xfrm>
          <a:prstGeom prst="rect">
            <a:avLst/>
          </a:prstGeom>
          <a:noFill/>
          <a:ln w="25400" cap="flat" cmpd="sng" algn="ctr">
            <a:solidFill>
              <a:srgbClr val="4BACC6">
                <a:lumMod val="75000"/>
              </a:srgbClr>
            </a:solidFill>
            <a:prstDash val="sysDot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A proactive approach to understanding and addressing the causes of ill health, and supporting physical and mental wellness at the individual, population and system levels.</a:t>
            </a: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7101" y="5257800"/>
            <a:ext cx="4828358" cy="838200"/>
          </a:xfrm>
          <a:prstGeom prst="rect">
            <a:avLst/>
          </a:prstGeom>
          <a:noFill/>
          <a:ln w="25400" cap="flat" cmpd="sng" algn="ctr">
            <a:solidFill>
              <a:srgbClr val="9BBB59">
                <a:lumMod val="50000"/>
              </a:srgbClr>
            </a:solidFill>
            <a:prstDash val="sysDot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Understanding multiple, co-existing chronic conditions and supporting integrated solutions that enable Canadians to continue to participate actively in society.</a:t>
            </a:r>
            <a:endParaRPr kumimoji="0" lang="en-US" altLang="en-US" sz="13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41275" y="65532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362339C5-0A00-4CE9-81C1-3EC2C83F65BA}" type="slidenum">
              <a:rPr lang="en-CA" sz="1050">
                <a:solidFill>
                  <a:srgbClr val="000000"/>
                </a:solidFill>
              </a:rPr>
              <a:pPr algn="ctr"/>
              <a:t>8</a:t>
            </a:fld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143000" y="2514600"/>
            <a:ext cx="7297738" cy="1524000"/>
          </a:xfrm>
          <a:solidFill>
            <a:schemeClr val="accent2"/>
          </a:solidFill>
        </p:spPr>
        <p:txBody>
          <a:bodyPr anchor="ctr"/>
          <a:lstStyle/>
          <a:p>
            <a:pPr algn="ctr" eaLnBrk="1" hangingPunct="1">
              <a:tabLst>
                <a:tab pos="5713413" algn="l"/>
              </a:tabLst>
            </a:pPr>
            <a:r>
              <a:rPr lang="en-US" altLang="ja-JP" sz="2800" b="1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CIHR’s B</a:t>
            </a:r>
            <a:r>
              <a:rPr lang="en-US" altLang="ja-JP" sz="2800" b="1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udget and Changes </a:t>
            </a:r>
            <a:r>
              <a:rPr lang="en-US" altLang="ja-JP" sz="2800" b="1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to the </a:t>
            </a:r>
            <a:r>
              <a:rPr lang="en-US" altLang="ja-JP" sz="2800" b="1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ＭＳ Ｐゴシック" charset="-128"/>
              </a:rPr>
              <a:t>Institutes</a:t>
            </a:r>
            <a:endParaRPr lang="en-US" altLang="ja-JP" sz="2800" b="1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3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hr_20080414">
  <a:themeElements>
    <a:clrScheme name="cihr_20080414 9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669900"/>
      </a:accent1>
      <a:accent2>
        <a:srgbClr val="006600"/>
      </a:accent2>
      <a:accent3>
        <a:srgbClr val="AAC0AA"/>
      </a:accent3>
      <a:accent4>
        <a:srgbClr val="DADADA"/>
      </a:accent4>
      <a:accent5>
        <a:srgbClr val="B8CAAA"/>
      </a:accent5>
      <a:accent6>
        <a:srgbClr val="005C00"/>
      </a:accent6>
      <a:hlink>
        <a:srgbClr val="336600"/>
      </a:hlink>
      <a:folHlink>
        <a:srgbClr val="003300"/>
      </a:folHlink>
    </a:clrScheme>
    <a:fontScheme name="cihr_200804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hr_20080414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r_20080414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r_20080414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r_20080414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r_20080414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r_20080414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r_20080414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r_20080414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r_20080414 9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669900"/>
        </a:accent1>
        <a:accent2>
          <a:srgbClr val="006600"/>
        </a:accent2>
        <a:accent3>
          <a:srgbClr val="AAC0AA"/>
        </a:accent3>
        <a:accent4>
          <a:srgbClr val="DADADA"/>
        </a:accent4>
        <a:accent5>
          <a:srgbClr val="B8CAAA"/>
        </a:accent5>
        <a:accent6>
          <a:srgbClr val="005C00"/>
        </a:accent6>
        <a:hlink>
          <a:srgbClr val="336600"/>
        </a:hlink>
        <a:folHlink>
          <a:srgbClr val="00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5036</TotalTime>
  <Words>3268</Words>
  <Application>Microsoft Office PowerPoint</Application>
  <PresentationFormat>On-screen Show (4:3)</PresentationFormat>
  <Paragraphs>505</Paragraphs>
  <Slides>38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cihr_20080414</vt:lpstr>
      <vt:lpstr>CIHR Townhall   January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new refreshed priorities for Priority-Driven Research?</vt:lpstr>
      <vt:lpstr>PowerPoint Presentation</vt:lpstr>
      <vt:lpstr>Was CIHR’s budget cut by 50%?</vt:lpstr>
      <vt:lpstr>How much of CIHR’s budget is allocated to Investigator-Initiated Operating Grants?</vt:lpstr>
      <vt:lpstr>Will researchers be forced to find their own partners in order to access CIHR funding?</vt:lpstr>
      <vt:lpstr>Why is CIHR making changes to the Institutes?</vt:lpstr>
      <vt:lpstr>When will the changes to the Institutes  be implemented?</vt:lpstr>
      <vt:lpstr>PowerPoint Presentation</vt:lpstr>
      <vt:lpstr>Where are we in the transition process?</vt:lpstr>
      <vt:lpstr>What changes were made  as a result of earlier pilots?</vt:lpstr>
      <vt:lpstr>Are applicants and reviewers  responding to the pilot surveys? </vt:lpstr>
      <vt:lpstr>How many reviewers participated in  Stage 1 of the Foundation Scheme?</vt:lpstr>
      <vt:lpstr>Who was successful in Stage 1 of the Foundation Scheme?</vt:lpstr>
      <vt:lpstr>What was the pillar distribution for  Stage 1 of the Foundation Scheme?</vt:lpstr>
      <vt:lpstr>How did new/early career investigators do in Stage 1 of the Foundation Scheme?</vt:lpstr>
      <vt:lpstr>How did mid-career investigators do in  Stage 1 of the Foundation Scheme?</vt:lpstr>
      <vt:lpstr>Is the structured application/review working?</vt:lpstr>
      <vt:lpstr>Are reviewers able to assess the criteria across all career stages?</vt:lpstr>
      <vt:lpstr>Are reviewers participating  in online discussions?</vt:lpstr>
      <vt:lpstr>Is applicant and reviewer burden  starting to decrease?</vt:lpstr>
      <vt:lpstr>Is the support material for reviewers effective?</vt:lpstr>
      <vt:lpstr>I am preparing my Stage 2 application, what should I consider in my budget request?</vt:lpstr>
      <vt:lpstr>When will funding decisions be made for the 2014 Foundation Scheme?</vt:lpstr>
      <vt:lpstr>How will the budget be shared between Foundation Scheme and the Transitional OOGP?</vt:lpstr>
      <vt:lpstr>PowerPoint Presentation</vt:lpstr>
      <vt:lpstr>When is the Project Scheme being launched?</vt:lpstr>
      <vt:lpstr>What is the plan for integrating existing legacy open programs?</vt:lpstr>
      <vt:lpstr>PowerPoint Presentation</vt:lpstr>
      <vt:lpstr>When will recruitment for the College begin?</vt:lpstr>
      <vt:lpstr>Who is helping CIHR build the College?</vt:lpstr>
      <vt:lpstr>PowerPoint Presentation</vt:lpstr>
    </vt:vector>
  </TitlesOfParts>
  <Company>CIHR / IRSC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ckay</dc:creator>
  <cp:lastModifiedBy>Yumna Choudhry</cp:lastModifiedBy>
  <cp:revision>678</cp:revision>
  <cp:lastPrinted>2015-01-14T15:37:18Z</cp:lastPrinted>
  <dcterms:created xsi:type="dcterms:W3CDTF">2008-04-15T21:01:04Z</dcterms:created>
  <dcterms:modified xsi:type="dcterms:W3CDTF">2015-01-20T16:50:37Z</dcterms:modified>
</cp:coreProperties>
</file>